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8" r:id="rId4"/>
    <p:sldId id="270" r:id="rId5"/>
    <p:sldId id="263" r:id="rId6"/>
    <p:sldId id="264" r:id="rId7"/>
    <p:sldId id="265" r:id="rId8"/>
    <p:sldId id="266" r:id="rId9"/>
    <p:sldId id="262" r:id="rId10"/>
    <p:sldId id="258" r:id="rId11"/>
    <p:sldId id="259" r:id="rId12"/>
    <p:sldId id="260" r:id="rId13"/>
    <p:sldId id="261" r:id="rId14"/>
    <p:sldId id="269"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0"/>
  </p:normalViewPr>
  <p:slideViewPr>
    <p:cSldViewPr snapToGrid="0" snapToObjects="1">
      <p:cViewPr varScale="1">
        <p:scale>
          <a:sx n="136" d="100"/>
          <a:sy n="136" d="100"/>
        </p:scale>
        <p:origin x="216"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8210-E911-0444-89C9-A3F8FFABCD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9CB5C44-4089-6D45-9E88-E32A5DC7A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3817E29-0F3E-694C-969D-76B4550D0661}"/>
              </a:ext>
            </a:extLst>
          </p:cNvPr>
          <p:cNvSpPr>
            <a:spLocks noGrp="1"/>
          </p:cNvSpPr>
          <p:nvPr>
            <p:ph type="dt" sz="half" idx="10"/>
          </p:nvPr>
        </p:nvSpPr>
        <p:spPr/>
        <p:txBody>
          <a:bodyPr/>
          <a:lstStyle/>
          <a:p>
            <a:fld id="{6DE92027-5694-F74A-95F2-912A70062438}" type="datetimeFigureOut">
              <a:rPr lang="en-US" smtClean="0"/>
              <a:t>11/22/24</a:t>
            </a:fld>
            <a:endParaRPr lang="en-US"/>
          </a:p>
        </p:txBody>
      </p:sp>
      <p:sp>
        <p:nvSpPr>
          <p:cNvPr id="5" name="Footer Placeholder 4">
            <a:extLst>
              <a:ext uri="{FF2B5EF4-FFF2-40B4-BE49-F238E27FC236}">
                <a16:creationId xmlns:a16="http://schemas.microsoft.com/office/drawing/2014/main" id="{9E76100D-5949-DC4F-9AF6-AEDE2A412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E4FC2-D3DE-B64F-BDDE-6370E8A6F956}"/>
              </a:ext>
            </a:extLst>
          </p:cNvPr>
          <p:cNvSpPr>
            <a:spLocks noGrp="1"/>
          </p:cNvSpPr>
          <p:nvPr>
            <p:ph type="sldNum" sz="quarter" idx="12"/>
          </p:nvPr>
        </p:nvSpPr>
        <p:spPr/>
        <p:txBody>
          <a:bodyPr/>
          <a:lstStyle/>
          <a:p>
            <a:fld id="{FE43062D-B51A-4B42-BA21-9E42F4373A78}" type="slidenum">
              <a:rPr lang="en-US" smtClean="0"/>
              <a:t>‹#›</a:t>
            </a:fld>
            <a:endParaRPr lang="en-US"/>
          </a:p>
        </p:txBody>
      </p:sp>
    </p:spTree>
    <p:extLst>
      <p:ext uri="{BB962C8B-B14F-4D97-AF65-F5344CB8AC3E}">
        <p14:creationId xmlns:p14="http://schemas.microsoft.com/office/powerpoint/2010/main" val="254634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3939-2675-9047-95DB-366FB464BC1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FBA811-4DF2-F743-AF06-42999086B3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CC385B-A5E6-FB41-A15A-F99695C6F21A}"/>
              </a:ext>
            </a:extLst>
          </p:cNvPr>
          <p:cNvSpPr>
            <a:spLocks noGrp="1"/>
          </p:cNvSpPr>
          <p:nvPr>
            <p:ph type="dt" sz="half" idx="10"/>
          </p:nvPr>
        </p:nvSpPr>
        <p:spPr/>
        <p:txBody>
          <a:bodyPr/>
          <a:lstStyle/>
          <a:p>
            <a:fld id="{6DE92027-5694-F74A-95F2-912A70062438}" type="datetimeFigureOut">
              <a:rPr lang="en-US" smtClean="0"/>
              <a:t>11/22/24</a:t>
            </a:fld>
            <a:endParaRPr lang="en-US"/>
          </a:p>
        </p:txBody>
      </p:sp>
      <p:sp>
        <p:nvSpPr>
          <p:cNvPr id="5" name="Footer Placeholder 4">
            <a:extLst>
              <a:ext uri="{FF2B5EF4-FFF2-40B4-BE49-F238E27FC236}">
                <a16:creationId xmlns:a16="http://schemas.microsoft.com/office/drawing/2014/main" id="{C2415BAF-5899-F74A-B45A-B069F1399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2DA22-3DE9-F94A-8ECF-4F8CF7D84460}"/>
              </a:ext>
            </a:extLst>
          </p:cNvPr>
          <p:cNvSpPr>
            <a:spLocks noGrp="1"/>
          </p:cNvSpPr>
          <p:nvPr>
            <p:ph type="sldNum" sz="quarter" idx="12"/>
          </p:nvPr>
        </p:nvSpPr>
        <p:spPr/>
        <p:txBody>
          <a:bodyPr/>
          <a:lstStyle/>
          <a:p>
            <a:fld id="{FE43062D-B51A-4B42-BA21-9E42F4373A78}" type="slidenum">
              <a:rPr lang="en-US" smtClean="0"/>
              <a:t>‹#›</a:t>
            </a:fld>
            <a:endParaRPr lang="en-US"/>
          </a:p>
        </p:txBody>
      </p:sp>
    </p:spTree>
    <p:extLst>
      <p:ext uri="{BB962C8B-B14F-4D97-AF65-F5344CB8AC3E}">
        <p14:creationId xmlns:p14="http://schemas.microsoft.com/office/powerpoint/2010/main" val="76798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FD2766-641E-014C-A528-835D6161D16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F2ADF0D-8595-0044-AF34-727CDC3EE4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B34895-1D29-F148-95DA-DC30653FD52F}"/>
              </a:ext>
            </a:extLst>
          </p:cNvPr>
          <p:cNvSpPr>
            <a:spLocks noGrp="1"/>
          </p:cNvSpPr>
          <p:nvPr>
            <p:ph type="dt" sz="half" idx="10"/>
          </p:nvPr>
        </p:nvSpPr>
        <p:spPr/>
        <p:txBody>
          <a:bodyPr/>
          <a:lstStyle/>
          <a:p>
            <a:fld id="{6DE92027-5694-F74A-95F2-912A70062438}" type="datetimeFigureOut">
              <a:rPr lang="en-US" smtClean="0"/>
              <a:t>11/22/24</a:t>
            </a:fld>
            <a:endParaRPr lang="en-US"/>
          </a:p>
        </p:txBody>
      </p:sp>
      <p:sp>
        <p:nvSpPr>
          <p:cNvPr id="5" name="Footer Placeholder 4">
            <a:extLst>
              <a:ext uri="{FF2B5EF4-FFF2-40B4-BE49-F238E27FC236}">
                <a16:creationId xmlns:a16="http://schemas.microsoft.com/office/drawing/2014/main" id="{86DCEABE-33DF-614C-A854-CFC75BBD5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1190E-8537-0049-8F14-D454B45DBA20}"/>
              </a:ext>
            </a:extLst>
          </p:cNvPr>
          <p:cNvSpPr>
            <a:spLocks noGrp="1"/>
          </p:cNvSpPr>
          <p:nvPr>
            <p:ph type="sldNum" sz="quarter" idx="12"/>
          </p:nvPr>
        </p:nvSpPr>
        <p:spPr/>
        <p:txBody>
          <a:bodyPr/>
          <a:lstStyle/>
          <a:p>
            <a:fld id="{FE43062D-B51A-4B42-BA21-9E42F4373A78}" type="slidenum">
              <a:rPr lang="en-US" smtClean="0"/>
              <a:t>‹#›</a:t>
            </a:fld>
            <a:endParaRPr lang="en-US"/>
          </a:p>
        </p:txBody>
      </p:sp>
    </p:spTree>
    <p:extLst>
      <p:ext uri="{BB962C8B-B14F-4D97-AF65-F5344CB8AC3E}">
        <p14:creationId xmlns:p14="http://schemas.microsoft.com/office/powerpoint/2010/main" val="30766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4118-3C98-E44B-899D-57F75D15EB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77C083-62D7-9140-A052-1B79F2A9BD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07E249-ABDC-4547-B2D1-B3DF8B50C396}"/>
              </a:ext>
            </a:extLst>
          </p:cNvPr>
          <p:cNvSpPr>
            <a:spLocks noGrp="1"/>
          </p:cNvSpPr>
          <p:nvPr>
            <p:ph type="dt" sz="half" idx="10"/>
          </p:nvPr>
        </p:nvSpPr>
        <p:spPr/>
        <p:txBody>
          <a:bodyPr/>
          <a:lstStyle/>
          <a:p>
            <a:fld id="{6DE92027-5694-F74A-95F2-912A70062438}" type="datetimeFigureOut">
              <a:rPr lang="en-US" smtClean="0"/>
              <a:t>11/22/24</a:t>
            </a:fld>
            <a:endParaRPr lang="en-US"/>
          </a:p>
        </p:txBody>
      </p:sp>
      <p:sp>
        <p:nvSpPr>
          <p:cNvPr id="5" name="Footer Placeholder 4">
            <a:extLst>
              <a:ext uri="{FF2B5EF4-FFF2-40B4-BE49-F238E27FC236}">
                <a16:creationId xmlns:a16="http://schemas.microsoft.com/office/drawing/2014/main" id="{C95DF886-CE22-CC4B-8B2F-87005A1AB8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AA589-73D7-0947-BF43-41BCC54879D8}"/>
              </a:ext>
            </a:extLst>
          </p:cNvPr>
          <p:cNvSpPr>
            <a:spLocks noGrp="1"/>
          </p:cNvSpPr>
          <p:nvPr>
            <p:ph type="sldNum" sz="quarter" idx="12"/>
          </p:nvPr>
        </p:nvSpPr>
        <p:spPr/>
        <p:txBody>
          <a:bodyPr/>
          <a:lstStyle/>
          <a:p>
            <a:fld id="{FE43062D-B51A-4B42-BA21-9E42F4373A78}" type="slidenum">
              <a:rPr lang="en-US" smtClean="0"/>
              <a:t>‹#›</a:t>
            </a:fld>
            <a:endParaRPr lang="en-US"/>
          </a:p>
        </p:txBody>
      </p:sp>
    </p:spTree>
    <p:extLst>
      <p:ext uri="{BB962C8B-B14F-4D97-AF65-F5344CB8AC3E}">
        <p14:creationId xmlns:p14="http://schemas.microsoft.com/office/powerpoint/2010/main" val="229883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A1A1-CBE2-6841-9D80-8A7F587B895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C81DA4B-8E4F-6E49-8B35-B583455A6F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33BE579-A541-5547-AC91-D86254E05A51}"/>
              </a:ext>
            </a:extLst>
          </p:cNvPr>
          <p:cNvSpPr>
            <a:spLocks noGrp="1"/>
          </p:cNvSpPr>
          <p:nvPr>
            <p:ph type="dt" sz="half" idx="10"/>
          </p:nvPr>
        </p:nvSpPr>
        <p:spPr/>
        <p:txBody>
          <a:bodyPr/>
          <a:lstStyle/>
          <a:p>
            <a:fld id="{6DE92027-5694-F74A-95F2-912A70062438}" type="datetimeFigureOut">
              <a:rPr lang="en-US" smtClean="0"/>
              <a:t>11/22/24</a:t>
            </a:fld>
            <a:endParaRPr lang="en-US"/>
          </a:p>
        </p:txBody>
      </p:sp>
      <p:sp>
        <p:nvSpPr>
          <p:cNvPr id="5" name="Footer Placeholder 4">
            <a:extLst>
              <a:ext uri="{FF2B5EF4-FFF2-40B4-BE49-F238E27FC236}">
                <a16:creationId xmlns:a16="http://schemas.microsoft.com/office/drawing/2014/main" id="{9A12F986-786C-E044-8CA1-DD4A49625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D9969-8DFA-624B-9A74-482525023E31}"/>
              </a:ext>
            </a:extLst>
          </p:cNvPr>
          <p:cNvSpPr>
            <a:spLocks noGrp="1"/>
          </p:cNvSpPr>
          <p:nvPr>
            <p:ph type="sldNum" sz="quarter" idx="12"/>
          </p:nvPr>
        </p:nvSpPr>
        <p:spPr/>
        <p:txBody>
          <a:bodyPr/>
          <a:lstStyle/>
          <a:p>
            <a:fld id="{FE43062D-B51A-4B42-BA21-9E42F4373A78}" type="slidenum">
              <a:rPr lang="en-US" smtClean="0"/>
              <a:t>‹#›</a:t>
            </a:fld>
            <a:endParaRPr lang="en-US"/>
          </a:p>
        </p:txBody>
      </p:sp>
    </p:spTree>
    <p:extLst>
      <p:ext uri="{BB962C8B-B14F-4D97-AF65-F5344CB8AC3E}">
        <p14:creationId xmlns:p14="http://schemas.microsoft.com/office/powerpoint/2010/main" val="215704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F5B36-7BA1-4446-9B16-2923A6F884A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7A533F-9762-0E40-8E88-BFACED8BAE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5F2A6CB-9FC7-9844-945E-B5D5D13AD58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767EE2C-8485-2B4E-9285-AA8280FE3E81}"/>
              </a:ext>
            </a:extLst>
          </p:cNvPr>
          <p:cNvSpPr>
            <a:spLocks noGrp="1"/>
          </p:cNvSpPr>
          <p:nvPr>
            <p:ph type="dt" sz="half" idx="10"/>
          </p:nvPr>
        </p:nvSpPr>
        <p:spPr/>
        <p:txBody>
          <a:bodyPr/>
          <a:lstStyle/>
          <a:p>
            <a:fld id="{6DE92027-5694-F74A-95F2-912A70062438}" type="datetimeFigureOut">
              <a:rPr lang="en-US" smtClean="0"/>
              <a:t>11/22/24</a:t>
            </a:fld>
            <a:endParaRPr lang="en-US"/>
          </a:p>
        </p:txBody>
      </p:sp>
      <p:sp>
        <p:nvSpPr>
          <p:cNvPr id="6" name="Footer Placeholder 5">
            <a:extLst>
              <a:ext uri="{FF2B5EF4-FFF2-40B4-BE49-F238E27FC236}">
                <a16:creationId xmlns:a16="http://schemas.microsoft.com/office/drawing/2014/main" id="{33406AA0-59E2-9647-80F1-AFF96C827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C4428-CF6A-E042-8A5B-B2FA78A5CAA0}"/>
              </a:ext>
            </a:extLst>
          </p:cNvPr>
          <p:cNvSpPr>
            <a:spLocks noGrp="1"/>
          </p:cNvSpPr>
          <p:nvPr>
            <p:ph type="sldNum" sz="quarter" idx="12"/>
          </p:nvPr>
        </p:nvSpPr>
        <p:spPr/>
        <p:txBody>
          <a:bodyPr/>
          <a:lstStyle/>
          <a:p>
            <a:fld id="{FE43062D-B51A-4B42-BA21-9E42F4373A78}" type="slidenum">
              <a:rPr lang="en-US" smtClean="0"/>
              <a:t>‹#›</a:t>
            </a:fld>
            <a:endParaRPr lang="en-US"/>
          </a:p>
        </p:txBody>
      </p:sp>
    </p:spTree>
    <p:extLst>
      <p:ext uri="{BB962C8B-B14F-4D97-AF65-F5344CB8AC3E}">
        <p14:creationId xmlns:p14="http://schemas.microsoft.com/office/powerpoint/2010/main" val="66909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AC79-54E7-254D-BB11-6BEF3EDD024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447516-151D-884A-A3A5-A73FA635C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FD7DF3D-46A3-E849-9E14-6C183EAC706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C9EFBB9-EE5E-6742-9CBC-1FD37A5773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8CFD116-6EB3-FA4F-A144-8A4D1BFCDCA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9A6ABED-8F23-E04E-B87B-5A969B337222}"/>
              </a:ext>
            </a:extLst>
          </p:cNvPr>
          <p:cNvSpPr>
            <a:spLocks noGrp="1"/>
          </p:cNvSpPr>
          <p:nvPr>
            <p:ph type="dt" sz="half" idx="10"/>
          </p:nvPr>
        </p:nvSpPr>
        <p:spPr/>
        <p:txBody>
          <a:bodyPr/>
          <a:lstStyle/>
          <a:p>
            <a:fld id="{6DE92027-5694-F74A-95F2-912A70062438}" type="datetimeFigureOut">
              <a:rPr lang="en-US" smtClean="0"/>
              <a:t>11/22/24</a:t>
            </a:fld>
            <a:endParaRPr lang="en-US"/>
          </a:p>
        </p:txBody>
      </p:sp>
      <p:sp>
        <p:nvSpPr>
          <p:cNvPr id="8" name="Footer Placeholder 7">
            <a:extLst>
              <a:ext uri="{FF2B5EF4-FFF2-40B4-BE49-F238E27FC236}">
                <a16:creationId xmlns:a16="http://schemas.microsoft.com/office/drawing/2014/main" id="{9C233411-6F46-4A49-853F-6C801C0EE6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C71DF2-EA83-9F49-91DA-CB82F5FFC384}"/>
              </a:ext>
            </a:extLst>
          </p:cNvPr>
          <p:cNvSpPr>
            <a:spLocks noGrp="1"/>
          </p:cNvSpPr>
          <p:nvPr>
            <p:ph type="sldNum" sz="quarter" idx="12"/>
          </p:nvPr>
        </p:nvSpPr>
        <p:spPr/>
        <p:txBody>
          <a:bodyPr/>
          <a:lstStyle/>
          <a:p>
            <a:fld id="{FE43062D-B51A-4B42-BA21-9E42F4373A78}" type="slidenum">
              <a:rPr lang="en-US" smtClean="0"/>
              <a:t>‹#›</a:t>
            </a:fld>
            <a:endParaRPr lang="en-US"/>
          </a:p>
        </p:txBody>
      </p:sp>
    </p:spTree>
    <p:extLst>
      <p:ext uri="{BB962C8B-B14F-4D97-AF65-F5344CB8AC3E}">
        <p14:creationId xmlns:p14="http://schemas.microsoft.com/office/powerpoint/2010/main" val="144643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985A-E66B-924F-90DF-70C009EA27E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2BCEAE-C992-4244-AF94-8390669A1616}"/>
              </a:ext>
            </a:extLst>
          </p:cNvPr>
          <p:cNvSpPr>
            <a:spLocks noGrp="1"/>
          </p:cNvSpPr>
          <p:nvPr>
            <p:ph type="dt" sz="half" idx="10"/>
          </p:nvPr>
        </p:nvSpPr>
        <p:spPr/>
        <p:txBody>
          <a:bodyPr/>
          <a:lstStyle/>
          <a:p>
            <a:fld id="{6DE92027-5694-F74A-95F2-912A70062438}" type="datetimeFigureOut">
              <a:rPr lang="en-US" smtClean="0"/>
              <a:t>11/22/24</a:t>
            </a:fld>
            <a:endParaRPr lang="en-US"/>
          </a:p>
        </p:txBody>
      </p:sp>
      <p:sp>
        <p:nvSpPr>
          <p:cNvPr id="4" name="Footer Placeholder 3">
            <a:extLst>
              <a:ext uri="{FF2B5EF4-FFF2-40B4-BE49-F238E27FC236}">
                <a16:creationId xmlns:a16="http://schemas.microsoft.com/office/drawing/2014/main" id="{BB8C3604-6ADA-2242-B92E-F143A8BDE5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684FD-280B-B440-B262-69A556623FB3}"/>
              </a:ext>
            </a:extLst>
          </p:cNvPr>
          <p:cNvSpPr>
            <a:spLocks noGrp="1"/>
          </p:cNvSpPr>
          <p:nvPr>
            <p:ph type="sldNum" sz="quarter" idx="12"/>
          </p:nvPr>
        </p:nvSpPr>
        <p:spPr/>
        <p:txBody>
          <a:bodyPr/>
          <a:lstStyle/>
          <a:p>
            <a:fld id="{FE43062D-B51A-4B42-BA21-9E42F4373A78}" type="slidenum">
              <a:rPr lang="en-US" smtClean="0"/>
              <a:t>‹#›</a:t>
            </a:fld>
            <a:endParaRPr lang="en-US"/>
          </a:p>
        </p:txBody>
      </p:sp>
    </p:spTree>
    <p:extLst>
      <p:ext uri="{BB962C8B-B14F-4D97-AF65-F5344CB8AC3E}">
        <p14:creationId xmlns:p14="http://schemas.microsoft.com/office/powerpoint/2010/main" val="180732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700233-EB67-194B-BF73-69DAE70116FF}"/>
              </a:ext>
            </a:extLst>
          </p:cNvPr>
          <p:cNvSpPr>
            <a:spLocks noGrp="1"/>
          </p:cNvSpPr>
          <p:nvPr>
            <p:ph type="dt" sz="half" idx="10"/>
          </p:nvPr>
        </p:nvSpPr>
        <p:spPr/>
        <p:txBody>
          <a:bodyPr/>
          <a:lstStyle/>
          <a:p>
            <a:fld id="{6DE92027-5694-F74A-95F2-912A70062438}" type="datetimeFigureOut">
              <a:rPr lang="en-US" smtClean="0"/>
              <a:t>11/22/24</a:t>
            </a:fld>
            <a:endParaRPr lang="en-US"/>
          </a:p>
        </p:txBody>
      </p:sp>
      <p:sp>
        <p:nvSpPr>
          <p:cNvPr id="3" name="Footer Placeholder 2">
            <a:extLst>
              <a:ext uri="{FF2B5EF4-FFF2-40B4-BE49-F238E27FC236}">
                <a16:creationId xmlns:a16="http://schemas.microsoft.com/office/drawing/2014/main" id="{9DAC206A-BD31-4540-B13B-564C117889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8D5F66-A497-6049-9F80-BB696115E8AA}"/>
              </a:ext>
            </a:extLst>
          </p:cNvPr>
          <p:cNvSpPr>
            <a:spLocks noGrp="1"/>
          </p:cNvSpPr>
          <p:nvPr>
            <p:ph type="sldNum" sz="quarter" idx="12"/>
          </p:nvPr>
        </p:nvSpPr>
        <p:spPr/>
        <p:txBody>
          <a:bodyPr/>
          <a:lstStyle/>
          <a:p>
            <a:fld id="{FE43062D-B51A-4B42-BA21-9E42F4373A78}" type="slidenum">
              <a:rPr lang="en-US" smtClean="0"/>
              <a:t>‹#›</a:t>
            </a:fld>
            <a:endParaRPr lang="en-US"/>
          </a:p>
        </p:txBody>
      </p:sp>
    </p:spTree>
    <p:extLst>
      <p:ext uri="{BB962C8B-B14F-4D97-AF65-F5344CB8AC3E}">
        <p14:creationId xmlns:p14="http://schemas.microsoft.com/office/powerpoint/2010/main" val="8682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B475-E449-8744-9BF9-2EB34BC604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4C3BE06-3D25-A54D-ABC5-6C37CF4A6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C5D385B-BE52-5B44-9F42-A0113692C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12FF21-7562-3B40-AB12-4D6AC39901FC}"/>
              </a:ext>
            </a:extLst>
          </p:cNvPr>
          <p:cNvSpPr>
            <a:spLocks noGrp="1"/>
          </p:cNvSpPr>
          <p:nvPr>
            <p:ph type="dt" sz="half" idx="10"/>
          </p:nvPr>
        </p:nvSpPr>
        <p:spPr/>
        <p:txBody>
          <a:bodyPr/>
          <a:lstStyle/>
          <a:p>
            <a:fld id="{6DE92027-5694-F74A-95F2-912A70062438}" type="datetimeFigureOut">
              <a:rPr lang="en-US" smtClean="0"/>
              <a:t>11/22/24</a:t>
            </a:fld>
            <a:endParaRPr lang="en-US"/>
          </a:p>
        </p:txBody>
      </p:sp>
      <p:sp>
        <p:nvSpPr>
          <p:cNvPr id="6" name="Footer Placeholder 5">
            <a:extLst>
              <a:ext uri="{FF2B5EF4-FFF2-40B4-BE49-F238E27FC236}">
                <a16:creationId xmlns:a16="http://schemas.microsoft.com/office/drawing/2014/main" id="{E69108CE-1DFE-2541-B586-FD8CFBFD1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15753-0155-EF42-B706-83508623CC13}"/>
              </a:ext>
            </a:extLst>
          </p:cNvPr>
          <p:cNvSpPr>
            <a:spLocks noGrp="1"/>
          </p:cNvSpPr>
          <p:nvPr>
            <p:ph type="sldNum" sz="quarter" idx="12"/>
          </p:nvPr>
        </p:nvSpPr>
        <p:spPr/>
        <p:txBody>
          <a:bodyPr/>
          <a:lstStyle/>
          <a:p>
            <a:fld id="{FE43062D-B51A-4B42-BA21-9E42F4373A78}" type="slidenum">
              <a:rPr lang="en-US" smtClean="0"/>
              <a:t>‹#›</a:t>
            </a:fld>
            <a:endParaRPr lang="en-US"/>
          </a:p>
        </p:txBody>
      </p:sp>
    </p:spTree>
    <p:extLst>
      <p:ext uri="{BB962C8B-B14F-4D97-AF65-F5344CB8AC3E}">
        <p14:creationId xmlns:p14="http://schemas.microsoft.com/office/powerpoint/2010/main" val="2520056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FCF2-D52D-A34A-95D9-4895D65B4C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63BD7-734F-7249-BAAF-25967B4080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3BF3FB-AF1A-FC40-8D1D-CA3AFFC29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9D65ADE-D1D4-F646-AC9B-B1A5B306CF4A}"/>
              </a:ext>
            </a:extLst>
          </p:cNvPr>
          <p:cNvSpPr>
            <a:spLocks noGrp="1"/>
          </p:cNvSpPr>
          <p:nvPr>
            <p:ph type="dt" sz="half" idx="10"/>
          </p:nvPr>
        </p:nvSpPr>
        <p:spPr/>
        <p:txBody>
          <a:bodyPr/>
          <a:lstStyle/>
          <a:p>
            <a:fld id="{6DE92027-5694-F74A-95F2-912A70062438}" type="datetimeFigureOut">
              <a:rPr lang="en-US" smtClean="0"/>
              <a:t>11/22/24</a:t>
            </a:fld>
            <a:endParaRPr lang="en-US"/>
          </a:p>
        </p:txBody>
      </p:sp>
      <p:sp>
        <p:nvSpPr>
          <p:cNvPr id="6" name="Footer Placeholder 5">
            <a:extLst>
              <a:ext uri="{FF2B5EF4-FFF2-40B4-BE49-F238E27FC236}">
                <a16:creationId xmlns:a16="http://schemas.microsoft.com/office/drawing/2014/main" id="{DAB3A847-7F80-FE44-83CF-A444B42B1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722ED-0AF2-8D4E-88F2-514AD4068A33}"/>
              </a:ext>
            </a:extLst>
          </p:cNvPr>
          <p:cNvSpPr>
            <a:spLocks noGrp="1"/>
          </p:cNvSpPr>
          <p:nvPr>
            <p:ph type="sldNum" sz="quarter" idx="12"/>
          </p:nvPr>
        </p:nvSpPr>
        <p:spPr/>
        <p:txBody>
          <a:bodyPr/>
          <a:lstStyle/>
          <a:p>
            <a:fld id="{FE43062D-B51A-4B42-BA21-9E42F4373A78}" type="slidenum">
              <a:rPr lang="en-US" smtClean="0"/>
              <a:t>‹#›</a:t>
            </a:fld>
            <a:endParaRPr lang="en-US"/>
          </a:p>
        </p:txBody>
      </p:sp>
    </p:spTree>
    <p:extLst>
      <p:ext uri="{BB962C8B-B14F-4D97-AF65-F5344CB8AC3E}">
        <p14:creationId xmlns:p14="http://schemas.microsoft.com/office/powerpoint/2010/main" val="188407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74FCF-3BBE-514B-A723-FDA41760CF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494D24-BFD6-E241-8EBF-87C3082E3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2153F0-6258-0543-B856-E8ACBB2FD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92027-5694-F74A-95F2-912A70062438}" type="datetimeFigureOut">
              <a:rPr lang="en-US" smtClean="0"/>
              <a:t>11/22/24</a:t>
            </a:fld>
            <a:endParaRPr lang="en-US"/>
          </a:p>
        </p:txBody>
      </p:sp>
      <p:sp>
        <p:nvSpPr>
          <p:cNvPr id="5" name="Footer Placeholder 4">
            <a:extLst>
              <a:ext uri="{FF2B5EF4-FFF2-40B4-BE49-F238E27FC236}">
                <a16:creationId xmlns:a16="http://schemas.microsoft.com/office/drawing/2014/main" id="{15F4D23D-995F-5D4E-B002-86FBD9610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D8273E-151C-0B4D-BE3D-EEE5C994A6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3062D-B51A-4B42-BA21-9E42F4373A78}" type="slidenum">
              <a:rPr lang="en-US" smtClean="0"/>
              <a:t>‹#›</a:t>
            </a:fld>
            <a:endParaRPr lang="en-US"/>
          </a:p>
        </p:txBody>
      </p:sp>
    </p:spTree>
    <p:extLst>
      <p:ext uri="{BB962C8B-B14F-4D97-AF65-F5344CB8AC3E}">
        <p14:creationId xmlns:p14="http://schemas.microsoft.com/office/powerpoint/2010/main" val="2659214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xGCpnLGhns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B7C4-FCB8-1741-92ED-A82D904A4329}"/>
              </a:ext>
            </a:extLst>
          </p:cNvPr>
          <p:cNvSpPr>
            <a:spLocks noGrp="1"/>
          </p:cNvSpPr>
          <p:nvPr>
            <p:ph type="ctrTitle"/>
          </p:nvPr>
        </p:nvSpPr>
        <p:spPr>
          <a:xfrm>
            <a:off x="1270534" y="1122363"/>
            <a:ext cx="9650931" cy="2387600"/>
          </a:xfrm>
        </p:spPr>
        <p:txBody>
          <a:bodyPr/>
          <a:lstStyle/>
          <a:p>
            <a:r>
              <a:rPr lang="en-US" dirty="0">
                <a:latin typeface="Arial" panose="020B0604020202020204" pitchFamily="34" charset="0"/>
                <a:cs typeface="Arial" panose="020B0604020202020204" pitchFamily="34" charset="0"/>
              </a:rPr>
              <a:t>Focus Bracketing, Stacking and Breathing</a:t>
            </a:r>
          </a:p>
        </p:txBody>
      </p:sp>
    </p:spTree>
    <p:extLst>
      <p:ext uri="{BB962C8B-B14F-4D97-AF65-F5344CB8AC3E}">
        <p14:creationId xmlns:p14="http://schemas.microsoft.com/office/powerpoint/2010/main" val="2252133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 shot of a camera&#10;&#10;Description automatically generated">
            <a:extLst>
              <a:ext uri="{FF2B5EF4-FFF2-40B4-BE49-F238E27FC236}">
                <a16:creationId xmlns:a16="http://schemas.microsoft.com/office/drawing/2014/main" id="{B53C21BD-3FD6-2541-81F1-EC7A0122DF91}"/>
              </a:ext>
            </a:extLst>
          </p:cNvPr>
          <p:cNvPicPr>
            <a:picLocks noGrp="1" noChangeAspect="1"/>
          </p:cNvPicPr>
          <p:nvPr>
            <p:ph idx="1"/>
          </p:nvPr>
        </p:nvPicPr>
        <p:blipFill>
          <a:blip r:embed="rId2"/>
          <a:stretch>
            <a:fillRect/>
          </a:stretch>
        </p:blipFill>
        <p:spPr>
          <a:xfrm>
            <a:off x="1455801" y="242272"/>
            <a:ext cx="3590323" cy="2692742"/>
          </a:xfrm>
        </p:spPr>
      </p:pic>
      <p:pic>
        <p:nvPicPr>
          <p:cNvPr id="7" name="Picture 6" descr="A screen shot of a computer&#10;&#10;Description automatically generated">
            <a:extLst>
              <a:ext uri="{FF2B5EF4-FFF2-40B4-BE49-F238E27FC236}">
                <a16:creationId xmlns:a16="http://schemas.microsoft.com/office/drawing/2014/main" id="{A6A3B112-2BBE-8447-BEAE-58F5BA07E74D}"/>
              </a:ext>
            </a:extLst>
          </p:cNvPr>
          <p:cNvPicPr>
            <a:picLocks noChangeAspect="1"/>
          </p:cNvPicPr>
          <p:nvPr/>
        </p:nvPicPr>
        <p:blipFill>
          <a:blip r:embed="rId3"/>
          <a:stretch>
            <a:fillRect/>
          </a:stretch>
        </p:blipFill>
        <p:spPr>
          <a:xfrm>
            <a:off x="6946579" y="242272"/>
            <a:ext cx="3590325" cy="2692744"/>
          </a:xfrm>
          <a:prstGeom prst="rect">
            <a:avLst/>
          </a:prstGeom>
        </p:spPr>
      </p:pic>
      <p:pic>
        <p:nvPicPr>
          <p:cNvPr id="9" name="Picture 8" descr="A screen shot of a device&#10;&#10;Description automatically generated">
            <a:extLst>
              <a:ext uri="{FF2B5EF4-FFF2-40B4-BE49-F238E27FC236}">
                <a16:creationId xmlns:a16="http://schemas.microsoft.com/office/drawing/2014/main" id="{0F24C069-5048-7F47-9EDD-F71B17A72EBC}"/>
              </a:ext>
            </a:extLst>
          </p:cNvPr>
          <p:cNvPicPr>
            <a:picLocks noChangeAspect="1"/>
          </p:cNvPicPr>
          <p:nvPr/>
        </p:nvPicPr>
        <p:blipFill>
          <a:blip r:embed="rId4"/>
          <a:stretch>
            <a:fillRect/>
          </a:stretch>
        </p:blipFill>
        <p:spPr>
          <a:xfrm>
            <a:off x="4358265" y="3525615"/>
            <a:ext cx="3475469" cy="2606602"/>
          </a:xfrm>
          <a:prstGeom prst="rect">
            <a:avLst/>
          </a:prstGeom>
        </p:spPr>
      </p:pic>
      <p:sp>
        <p:nvSpPr>
          <p:cNvPr id="10" name="TextBox 9">
            <a:extLst>
              <a:ext uri="{FF2B5EF4-FFF2-40B4-BE49-F238E27FC236}">
                <a16:creationId xmlns:a16="http://schemas.microsoft.com/office/drawing/2014/main" id="{2FF8677A-AA14-E54E-ADB4-89630E1FB2DC}"/>
              </a:ext>
            </a:extLst>
          </p:cNvPr>
          <p:cNvSpPr txBox="1"/>
          <p:nvPr/>
        </p:nvSpPr>
        <p:spPr>
          <a:xfrm>
            <a:off x="630621" y="6369269"/>
            <a:ext cx="11098924" cy="369332"/>
          </a:xfrm>
          <a:prstGeom prst="rect">
            <a:avLst/>
          </a:prstGeom>
          <a:noFill/>
        </p:spPr>
        <p:txBody>
          <a:bodyPr wrap="square" rtlCol="0">
            <a:spAutoFit/>
          </a:bodyPr>
          <a:lstStyle/>
          <a:p>
            <a:pPr algn="ctr"/>
            <a:r>
              <a:rPr lang="en-US" dirty="0"/>
              <a:t>I don’t quite see the point of having both of these as menu items!</a:t>
            </a:r>
          </a:p>
        </p:txBody>
      </p:sp>
    </p:spTree>
    <p:extLst>
      <p:ext uri="{BB962C8B-B14F-4D97-AF65-F5344CB8AC3E}">
        <p14:creationId xmlns:p14="http://schemas.microsoft.com/office/powerpoint/2010/main" val="232482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ad with bushes next to it&#10;&#10;Description automatically generated">
            <a:extLst>
              <a:ext uri="{FF2B5EF4-FFF2-40B4-BE49-F238E27FC236}">
                <a16:creationId xmlns:a16="http://schemas.microsoft.com/office/drawing/2014/main" id="{66A9A175-A506-464F-B6F0-19E1E5C37838}"/>
              </a:ext>
            </a:extLst>
          </p:cNvPr>
          <p:cNvPicPr>
            <a:picLocks noChangeAspect="1"/>
          </p:cNvPicPr>
          <p:nvPr/>
        </p:nvPicPr>
        <p:blipFill>
          <a:blip r:embed="rId2"/>
          <a:stretch>
            <a:fillRect/>
          </a:stretch>
        </p:blipFill>
        <p:spPr>
          <a:xfrm>
            <a:off x="3891220" y="3439559"/>
            <a:ext cx="4409560" cy="2939705"/>
          </a:xfrm>
          <a:prstGeom prst="rect">
            <a:avLst/>
          </a:prstGeom>
        </p:spPr>
      </p:pic>
      <p:pic>
        <p:nvPicPr>
          <p:cNvPr id="8" name="Picture 7" descr="A road with bushes next to it&#10;&#10;Description automatically generated">
            <a:extLst>
              <a:ext uri="{FF2B5EF4-FFF2-40B4-BE49-F238E27FC236}">
                <a16:creationId xmlns:a16="http://schemas.microsoft.com/office/drawing/2014/main" id="{0D10392C-E626-CF45-83D4-E0CEA33EEC16}"/>
              </a:ext>
            </a:extLst>
          </p:cNvPr>
          <p:cNvPicPr>
            <a:picLocks noChangeAspect="1"/>
          </p:cNvPicPr>
          <p:nvPr/>
        </p:nvPicPr>
        <p:blipFill>
          <a:blip r:embed="rId3"/>
          <a:stretch>
            <a:fillRect/>
          </a:stretch>
        </p:blipFill>
        <p:spPr>
          <a:xfrm>
            <a:off x="6634089" y="291193"/>
            <a:ext cx="4136873" cy="2757915"/>
          </a:xfrm>
          <a:prstGeom prst="rect">
            <a:avLst/>
          </a:prstGeom>
        </p:spPr>
      </p:pic>
      <p:pic>
        <p:nvPicPr>
          <p:cNvPr id="10" name="Picture 9" descr="A road with bushes and bushes on the side&#10;&#10;Description automatically generated">
            <a:extLst>
              <a:ext uri="{FF2B5EF4-FFF2-40B4-BE49-F238E27FC236}">
                <a16:creationId xmlns:a16="http://schemas.microsoft.com/office/drawing/2014/main" id="{235E4E78-2381-D249-98C9-875BFC917177}"/>
              </a:ext>
            </a:extLst>
          </p:cNvPr>
          <p:cNvPicPr>
            <a:picLocks noChangeAspect="1"/>
          </p:cNvPicPr>
          <p:nvPr/>
        </p:nvPicPr>
        <p:blipFill>
          <a:blip r:embed="rId4"/>
          <a:stretch>
            <a:fillRect/>
          </a:stretch>
        </p:blipFill>
        <p:spPr>
          <a:xfrm>
            <a:off x="1421037" y="291194"/>
            <a:ext cx="4136873" cy="2757915"/>
          </a:xfrm>
          <a:prstGeom prst="rect">
            <a:avLst/>
          </a:prstGeom>
        </p:spPr>
      </p:pic>
      <p:sp>
        <p:nvSpPr>
          <p:cNvPr id="11" name="TextBox 10">
            <a:extLst>
              <a:ext uri="{FF2B5EF4-FFF2-40B4-BE49-F238E27FC236}">
                <a16:creationId xmlns:a16="http://schemas.microsoft.com/office/drawing/2014/main" id="{4A16792A-2396-8E4A-B22D-B5F098D7CC90}"/>
              </a:ext>
            </a:extLst>
          </p:cNvPr>
          <p:cNvSpPr txBox="1"/>
          <p:nvPr/>
        </p:nvSpPr>
        <p:spPr>
          <a:xfrm>
            <a:off x="1421037" y="3059668"/>
            <a:ext cx="4136873" cy="369332"/>
          </a:xfrm>
          <a:prstGeom prst="rect">
            <a:avLst/>
          </a:prstGeom>
          <a:noFill/>
        </p:spPr>
        <p:txBody>
          <a:bodyPr wrap="square" rtlCol="0">
            <a:spAutoFit/>
          </a:bodyPr>
          <a:lstStyle/>
          <a:p>
            <a:r>
              <a:rPr lang="en-US" dirty="0"/>
              <a:t>Number 1 in sequence</a:t>
            </a:r>
          </a:p>
        </p:txBody>
      </p:sp>
      <p:sp>
        <p:nvSpPr>
          <p:cNvPr id="12" name="TextBox 11">
            <a:extLst>
              <a:ext uri="{FF2B5EF4-FFF2-40B4-BE49-F238E27FC236}">
                <a16:creationId xmlns:a16="http://schemas.microsoft.com/office/drawing/2014/main" id="{C6635665-CCE3-9646-BCFE-9744F458B3B2}"/>
              </a:ext>
            </a:extLst>
          </p:cNvPr>
          <p:cNvSpPr txBox="1"/>
          <p:nvPr/>
        </p:nvSpPr>
        <p:spPr>
          <a:xfrm>
            <a:off x="6634089" y="3059668"/>
            <a:ext cx="4136873" cy="369332"/>
          </a:xfrm>
          <a:prstGeom prst="rect">
            <a:avLst/>
          </a:prstGeom>
          <a:noFill/>
        </p:spPr>
        <p:txBody>
          <a:bodyPr wrap="square" rtlCol="0">
            <a:spAutoFit/>
          </a:bodyPr>
          <a:lstStyle/>
          <a:p>
            <a:r>
              <a:rPr lang="en-US" dirty="0"/>
              <a:t>Mid sequence (of 10)</a:t>
            </a:r>
          </a:p>
        </p:txBody>
      </p:sp>
      <p:sp>
        <p:nvSpPr>
          <p:cNvPr id="13" name="TextBox 12">
            <a:extLst>
              <a:ext uri="{FF2B5EF4-FFF2-40B4-BE49-F238E27FC236}">
                <a16:creationId xmlns:a16="http://schemas.microsoft.com/office/drawing/2014/main" id="{B1F86381-7AC0-B642-86D3-DBFC75953284}"/>
              </a:ext>
            </a:extLst>
          </p:cNvPr>
          <p:cNvSpPr txBox="1"/>
          <p:nvPr/>
        </p:nvSpPr>
        <p:spPr>
          <a:xfrm>
            <a:off x="4526156" y="6429565"/>
            <a:ext cx="4215865" cy="369332"/>
          </a:xfrm>
          <a:prstGeom prst="rect">
            <a:avLst/>
          </a:prstGeom>
          <a:noFill/>
        </p:spPr>
        <p:txBody>
          <a:bodyPr wrap="square" rtlCol="0">
            <a:spAutoFit/>
          </a:bodyPr>
          <a:lstStyle/>
          <a:p>
            <a:r>
              <a:rPr lang="en-US" dirty="0"/>
              <a:t>Focus stacked composite (JPEG)</a:t>
            </a:r>
          </a:p>
        </p:txBody>
      </p:sp>
      <p:sp>
        <p:nvSpPr>
          <p:cNvPr id="14" name="TextBox 13">
            <a:extLst>
              <a:ext uri="{FF2B5EF4-FFF2-40B4-BE49-F238E27FC236}">
                <a16:creationId xmlns:a16="http://schemas.microsoft.com/office/drawing/2014/main" id="{A5477E91-40DB-734E-ABDB-7015271B1E2E}"/>
              </a:ext>
            </a:extLst>
          </p:cNvPr>
          <p:cNvSpPr txBox="1"/>
          <p:nvPr/>
        </p:nvSpPr>
        <p:spPr>
          <a:xfrm>
            <a:off x="4406766" y="0"/>
            <a:ext cx="3378468" cy="369332"/>
          </a:xfrm>
          <a:prstGeom prst="rect">
            <a:avLst/>
          </a:prstGeom>
          <a:noFill/>
        </p:spPr>
        <p:txBody>
          <a:bodyPr wrap="square" rtlCol="0">
            <a:spAutoFit/>
          </a:bodyPr>
          <a:lstStyle/>
          <a:p>
            <a:pPr algn="ctr"/>
            <a:r>
              <a:rPr lang="en-US" b="1" dirty="0"/>
              <a:t>RESULTS</a:t>
            </a:r>
          </a:p>
        </p:txBody>
      </p:sp>
    </p:spTree>
    <p:extLst>
      <p:ext uri="{BB962C8B-B14F-4D97-AF65-F5344CB8AC3E}">
        <p14:creationId xmlns:p14="http://schemas.microsoft.com/office/powerpoint/2010/main" val="1115213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6AFF7-E546-F94F-A9A0-E0CF28EA2A0B}"/>
              </a:ext>
            </a:extLst>
          </p:cNvPr>
          <p:cNvSpPr>
            <a:spLocks noGrp="1"/>
          </p:cNvSpPr>
          <p:nvPr>
            <p:ph type="title"/>
          </p:nvPr>
        </p:nvSpPr>
        <p:spPr>
          <a:xfrm>
            <a:off x="838200" y="365126"/>
            <a:ext cx="10515600" cy="741780"/>
          </a:xfrm>
        </p:spPr>
        <p:txBody>
          <a:bodyPr>
            <a:normAutofit/>
          </a:bodyPr>
          <a:lstStyle/>
          <a:p>
            <a:pPr algn="ctr"/>
            <a:r>
              <a:rPr lang="en-US" sz="2800" u="sng" dirty="0">
                <a:latin typeface="Arial" panose="020B0604020202020204" pitchFamily="34" charset="0"/>
                <a:cs typeface="Arial" panose="020B0604020202020204" pitchFamily="34" charset="0"/>
              </a:rPr>
              <a:t>Focus Breathing</a:t>
            </a:r>
          </a:p>
        </p:txBody>
      </p:sp>
      <p:sp>
        <p:nvSpPr>
          <p:cNvPr id="5" name="Content Placeholder 2">
            <a:extLst>
              <a:ext uri="{FF2B5EF4-FFF2-40B4-BE49-F238E27FC236}">
                <a16:creationId xmlns:a16="http://schemas.microsoft.com/office/drawing/2014/main" id="{3E009D29-1D3F-8748-9042-85F310A1CD5B}"/>
              </a:ext>
            </a:extLst>
          </p:cNvPr>
          <p:cNvSpPr>
            <a:spLocks noGrp="1"/>
          </p:cNvSpPr>
          <p:nvPr>
            <p:ph idx="1"/>
          </p:nvPr>
        </p:nvSpPr>
        <p:spPr>
          <a:xfrm>
            <a:off x="838200" y="1316121"/>
            <a:ext cx="10837244" cy="5032375"/>
          </a:xfrm>
        </p:spPr>
        <p:txBody>
          <a:bodyPr>
            <a:normAutofit fontScale="25000" lnSpcReduction="20000"/>
          </a:bodyPr>
          <a:lstStyle/>
          <a:p>
            <a:pPr marL="0" indent="0" algn="l" fontAlgn="base">
              <a:lnSpc>
                <a:spcPct val="120000"/>
              </a:lnSpc>
              <a:spcBef>
                <a:spcPts val="0"/>
              </a:spcBef>
              <a:buNone/>
            </a:pPr>
            <a:r>
              <a:rPr lang="en-GB" sz="8000" b="0" i="0" u="none" strike="noStrike" dirty="0">
                <a:solidFill>
                  <a:srgbClr val="121212"/>
                </a:solidFill>
                <a:effectLst/>
                <a:latin typeface="Arial" panose="020B0604020202020204" pitchFamily="34" charset="0"/>
                <a:cs typeface="Arial" panose="020B0604020202020204" pitchFamily="34" charset="0"/>
              </a:rPr>
              <a:t>Focus breathing refers to when a lens’s focal length changes subtly (or noticeably) as the focusing distance changes.</a:t>
            </a:r>
          </a:p>
          <a:p>
            <a:pPr marL="0" indent="0" algn="l" fontAlgn="base">
              <a:lnSpc>
                <a:spcPct val="120000"/>
              </a:lnSpc>
              <a:spcBef>
                <a:spcPts val="0"/>
              </a:spcBef>
              <a:buNone/>
            </a:pPr>
            <a:endParaRPr lang="en-GB" sz="8000" b="0" i="0" u="none" strike="noStrike" dirty="0">
              <a:solidFill>
                <a:srgbClr val="121212"/>
              </a:solidFill>
              <a:effectLst/>
              <a:latin typeface="Arial" panose="020B0604020202020204" pitchFamily="34" charset="0"/>
              <a:cs typeface="Arial" panose="020B0604020202020204" pitchFamily="34" charset="0"/>
            </a:endParaRPr>
          </a:p>
          <a:p>
            <a:pPr marL="0" indent="0" algn="l" fontAlgn="base">
              <a:lnSpc>
                <a:spcPct val="120000"/>
              </a:lnSpc>
              <a:spcBef>
                <a:spcPts val="0"/>
              </a:spcBef>
              <a:buNone/>
            </a:pPr>
            <a:r>
              <a:rPr lang="en-GB" sz="8000" b="0" i="0" u="none" strike="noStrike" dirty="0">
                <a:solidFill>
                  <a:srgbClr val="121212"/>
                </a:solidFill>
                <a:effectLst/>
                <a:latin typeface="Arial" panose="020B0604020202020204" pitchFamily="34" charset="0"/>
                <a:cs typeface="Arial" panose="020B0604020202020204" pitchFamily="34" charset="0"/>
              </a:rPr>
              <a:t>Both zoom and prime lenses exhibit this behaviour to varying degrees. One way to see this for yourself is to frame a scene and then change your lens’s focus from minimum to infinity and pay close attention to the edges of the frame — you may notice that the shot seems to “zoom” ever-so-slightly in and out as the focal distance changes.</a:t>
            </a:r>
          </a:p>
          <a:p>
            <a:pPr marL="0" indent="0" algn="l" fontAlgn="base">
              <a:lnSpc>
                <a:spcPct val="120000"/>
              </a:lnSpc>
              <a:spcBef>
                <a:spcPts val="0"/>
              </a:spcBef>
              <a:buNone/>
            </a:pPr>
            <a:endParaRPr lang="en-GB" sz="8000" b="0" i="0" u="none" strike="noStrike" dirty="0">
              <a:solidFill>
                <a:srgbClr val="121212"/>
              </a:solidFill>
              <a:effectLst/>
              <a:latin typeface="Arial" panose="020B0604020202020204" pitchFamily="34" charset="0"/>
              <a:cs typeface="Arial" panose="020B0604020202020204" pitchFamily="34" charset="0"/>
            </a:endParaRPr>
          </a:p>
          <a:p>
            <a:pPr marL="0" indent="0" algn="l" fontAlgn="base">
              <a:lnSpc>
                <a:spcPct val="120000"/>
              </a:lnSpc>
              <a:spcBef>
                <a:spcPts val="0"/>
              </a:spcBef>
              <a:buNone/>
            </a:pPr>
            <a:r>
              <a:rPr lang="en-GB" sz="8000" b="0" i="0" u="none" strike="noStrike" dirty="0">
                <a:solidFill>
                  <a:srgbClr val="121212"/>
                </a:solidFill>
                <a:effectLst/>
                <a:latin typeface="Arial" panose="020B0604020202020204" pitchFamily="34" charset="0"/>
                <a:cs typeface="Arial" panose="020B0604020202020204" pitchFamily="34" charset="0"/>
              </a:rPr>
              <a:t>You can also take two photos keeping everything the same and just have the subject in focus at infinity in one case and at the minimum focusing distance (MFD) in the other. You will notice that there is a slight difference in the focal length (magnification) even though they were shot while keeping the focal length on the lens the same.</a:t>
            </a:r>
            <a:endParaRPr lang="en-US" dirty="0"/>
          </a:p>
          <a:p>
            <a:endParaRPr lang="en-US" dirty="0"/>
          </a:p>
          <a:p>
            <a:endParaRPr lang="en-US" dirty="0"/>
          </a:p>
          <a:p>
            <a:endParaRPr lang="en-US" dirty="0"/>
          </a:p>
          <a:p>
            <a:endParaRPr lang="en-US" dirty="0"/>
          </a:p>
          <a:p>
            <a:pPr marL="0" indent="0">
              <a:buNone/>
            </a:pPr>
            <a:r>
              <a:rPr lang="en-US" sz="5500" dirty="0">
                <a:latin typeface="Arial" panose="020B0604020202020204" pitchFamily="34" charset="0"/>
                <a:cs typeface="Arial" panose="020B0604020202020204" pitchFamily="34" charset="0"/>
              </a:rPr>
              <a:t>Excellent video on </a:t>
            </a:r>
            <a:r>
              <a:rPr lang="en-US" sz="5500" dirty="0" err="1">
                <a:latin typeface="Arial" panose="020B0604020202020204" pitchFamily="34" charset="0"/>
                <a:cs typeface="Arial" panose="020B0604020202020204" pitchFamily="34" charset="0"/>
              </a:rPr>
              <a:t>DPReview</a:t>
            </a:r>
            <a:r>
              <a:rPr lang="en-US" sz="5500" dirty="0">
                <a:latin typeface="Arial" panose="020B0604020202020204" pitchFamily="34" charset="0"/>
                <a:cs typeface="Arial" panose="020B0604020202020204" pitchFamily="34" charset="0"/>
              </a:rPr>
              <a:t> at https://</a:t>
            </a:r>
            <a:r>
              <a:rPr lang="en-US" sz="5500" dirty="0" err="1">
                <a:latin typeface="Arial" panose="020B0604020202020204" pitchFamily="34" charset="0"/>
                <a:cs typeface="Arial" panose="020B0604020202020204" pitchFamily="34" charset="0"/>
              </a:rPr>
              <a:t>www.dpreview.com</a:t>
            </a:r>
            <a:r>
              <a:rPr lang="en-US" sz="5500" dirty="0">
                <a:latin typeface="Arial" panose="020B0604020202020204" pitchFamily="34" charset="0"/>
                <a:cs typeface="Arial" panose="020B0604020202020204" pitchFamily="34" charset="0"/>
              </a:rPr>
              <a:t>/videos/8010417625/</a:t>
            </a:r>
            <a:r>
              <a:rPr lang="en-US" sz="5500" dirty="0" err="1">
                <a:latin typeface="Arial" panose="020B0604020202020204" pitchFamily="34" charset="0"/>
                <a:cs typeface="Arial" panose="020B0604020202020204" pitchFamily="34" charset="0"/>
              </a:rPr>
              <a:t>dpreview</a:t>
            </a:r>
            <a:r>
              <a:rPr lang="en-US" sz="5500" dirty="0">
                <a:latin typeface="Arial" panose="020B0604020202020204" pitchFamily="34" charset="0"/>
                <a:cs typeface="Arial" panose="020B0604020202020204" pitchFamily="34" charset="0"/>
              </a:rPr>
              <a:t>-tv-what-is-focus-breathing-and-why-should-you-care</a:t>
            </a:r>
          </a:p>
        </p:txBody>
      </p:sp>
    </p:spTree>
    <p:extLst>
      <p:ext uri="{BB962C8B-B14F-4D97-AF65-F5344CB8AC3E}">
        <p14:creationId xmlns:p14="http://schemas.microsoft.com/office/powerpoint/2010/main" val="3974682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1A511E0-9D39-3945-BC6A-472D3C19A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81" y="641635"/>
            <a:ext cx="6009919" cy="39763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F939203-FE88-7D40-889E-CCD7D09DE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637" y="641635"/>
            <a:ext cx="5968282" cy="3976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62CABE-55D4-1942-B80C-978ADE1C837B}"/>
              </a:ext>
            </a:extLst>
          </p:cNvPr>
          <p:cNvSpPr txBox="1"/>
          <p:nvPr/>
        </p:nvSpPr>
        <p:spPr>
          <a:xfrm>
            <a:off x="86081" y="5245768"/>
            <a:ext cx="12019838" cy="923330"/>
          </a:xfrm>
          <a:prstGeom prst="rect">
            <a:avLst/>
          </a:prstGeom>
          <a:noFill/>
        </p:spPr>
        <p:txBody>
          <a:bodyPr wrap="square" rtlCol="0">
            <a:spAutoFit/>
          </a:bodyPr>
          <a:lstStyle/>
          <a:p>
            <a:r>
              <a:rPr lang="en-GB" b="0" i="0" u="none" strike="noStrike" dirty="0">
                <a:solidFill>
                  <a:srgbClr val="121212"/>
                </a:solidFill>
                <a:effectLst/>
                <a:latin typeface="Helvetica Neue" panose="02000503000000020004" pitchFamily="2" charset="0"/>
              </a:rPr>
              <a:t>In these two example photos, you can see that as the focus is changed from the mobile holder in the foreground to the mirror holder in the background, the second image seems to have been magnified and a little cropped in (they were not cropped in post-production).</a:t>
            </a:r>
            <a:endParaRPr lang="en-US" dirty="0"/>
          </a:p>
        </p:txBody>
      </p:sp>
      <p:sp>
        <p:nvSpPr>
          <p:cNvPr id="5" name="TextBox 4">
            <a:extLst>
              <a:ext uri="{FF2B5EF4-FFF2-40B4-BE49-F238E27FC236}">
                <a16:creationId xmlns:a16="http://schemas.microsoft.com/office/drawing/2014/main" id="{2892E45A-AD2B-0940-A78F-45AFAF19EAE6}"/>
              </a:ext>
            </a:extLst>
          </p:cNvPr>
          <p:cNvSpPr txBox="1"/>
          <p:nvPr/>
        </p:nvSpPr>
        <p:spPr>
          <a:xfrm>
            <a:off x="4082643" y="0"/>
            <a:ext cx="4109987" cy="369332"/>
          </a:xfrm>
          <a:prstGeom prst="rect">
            <a:avLst/>
          </a:prstGeom>
          <a:noFill/>
        </p:spPr>
        <p:txBody>
          <a:bodyPr wrap="square" rtlCol="0">
            <a:spAutoFit/>
          </a:bodyPr>
          <a:lstStyle/>
          <a:p>
            <a:pPr algn="ctr"/>
            <a:r>
              <a:rPr lang="en-US" dirty="0"/>
              <a:t>Example of Focus Breathing</a:t>
            </a:r>
          </a:p>
        </p:txBody>
      </p:sp>
    </p:spTree>
    <p:extLst>
      <p:ext uri="{BB962C8B-B14F-4D97-AF65-F5344CB8AC3E}">
        <p14:creationId xmlns:p14="http://schemas.microsoft.com/office/powerpoint/2010/main" val="423159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B7C4-FCB8-1741-92ED-A82D904A4329}"/>
              </a:ext>
            </a:extLst>
          </p:cNvPr>
          <p:cNvSpPr>
            <a:spLocks noGrp="1"/>
          </p:cNvSpPr>
          <p:nvPr>
            <p:ph type="ctrTitle"/>
          </p:nvPr>
        </p:nvSpPr>
        <p:spPr>
          <a:xfrm>
            <a:off x="580724" y="1097280"/>
            <a:ext cx="11030552" cy="5326342"/>
          </a:xfrm>
        </p:spPr>
        <p:txBody>
          <a:bodyPr>
            <a:normAutofit fontScale="90000"/>
          </a:bodyPr>
          <a:lstStyle/>
          <a:p>
            <a:pPr algn="l" fontAlgn="base">
              <a:lnSpc>
                <a:spcPct val="100000"/>
              </a:lnSpc>
            </a:pPr>
            <a:r>
              <a:rPr lang="en-GB" sz="2000" b="0" i="0" u="none" strike="noStrike" dirty="0">
                <a:solidFill>
                  <a:srgbClr val="121212"/>
                </a:solidFill>
                <a:effectLst/>
                <a:latin typeface="Arial" panose="020B0604020202020204" pitchFamily="34" charset="0"/>
                <a:cs typeface="Arial" panose="020B0604020202020204" pitchFamily="34" charset="0"/>
              </a:rPr>
              <a:t>So how does one eliminate, or at least reduce, focus breathing artifacts from photos? </a:t>
            </a:r>
            <a:br>
              <a:rPr lang="en-GB" sz="2000" b="0" i="0" u="none" strike="noStrike" dirty="0">
                <a:solidFill>
                  <a:srgbClr val="121212"/>
                </a:solidFill>
                <a:effectLst/>
                <a:latin typeface="Arial" panose="020B0604020202020204" pitchFamily="34" charset="0"/>
                <a:cs typeface="Arial" panose="020B0604020202020204" pitchFamily="34" charset="0"/>
              </a:rPr>
            </a:br>
            <a:br>
              <a:rPr lang="en-GB" sz="2000" b="0" i="0" u="none" strike="noStrike" dirty="0">
                <a:solidFill>
                  <a:srgbClr val="121212"/>
                </a:solidFill>
                <a:effectLst/>
                <a:latin typeface="Arial" panose="020B0604020202020204" pitchFamily="34" charset="0"/>
                <a:cs typeface="Arial" panose="020B0604020202020204" pitchFamily="34" charset="0"/>
              </a:rPr>
            </a:br>
            <a:r>
              <a:rPr lang="en-GB" sz="2000" b="0" i="0" u="none" strike="noStrike" dirty="0">
                <a:solidFill>
                  <a:srgbClr val="121212"/>
                </a:solidFill>
                <a:effectLst/>
                <a:latin typeface="Arial" panose="020B0604020202020204" pitchFamily="34" charset="0"/>
                <a:cs typeface="Arial" panose="020B0604020202020204" pitchFamily="34" charset="0"/>
              </a:rPr>
              <a:t>The simple answer is to upgrade to or buy a lens that does not exhibit focus breathing since it’s a property of the lens and not actually how you use it. But you can still try reducing it by using your existing lens in certain ways. </a:t>
            </a:r>
            <a:br>
              <a:rPr lang="en-GB" sz="2000" b="0" i="0" u="none" strike="noStrike" dirty="0">
                <a:solidFill>
                  <a:srgbClr val="121212"/>
                </a:solidFill>
                <a:effectLst/>
                <a:latin typeface="Arial" panose="020B0604020202020204" pitchFamily="34" charset="0"/>
                <a:cs typeface="Arial" panose="020B0604020202020204" pitchFamily="34" charset="0"/>
              </a:rPr>
            </a:br>
            <a:br>
              <a:rPr lang="en-GB" sz="2000" b="0" i="0" u="none" strike="noStrike" dirty="0">
                <a:solidFill>
                  <a:srgbClr val="121212"/>
                </a:solidFill>
                <a:effectLst/>
                <a:latin typeface="Arial" panose="020B0604020202020204" pitchFamily="34" charset="0"/>
                <a:cs typeface="Arial" panose="020B0604020202020204" pitchFamily="34" charset="0"/>
              </a:rPr>
            </a:br>
            <a:r>
              <a:rPr lang="en-GB" sz="2000" b="0" i="0" u="none" strike="noStrike" dirty="0">
                <a:solidFill>
                  <a:srgbClr val="121212"/>
                </a:solidFill>
                <a:effectLst/>
                <a:latin typeface="Arial" panose="020B0604020202020204" pitchFamily="34" charset="0"/>
                <a:cs typeface="Arial" panose="020B0604020202020204" pitchFamily="34" charset="0"/>
              </a:rPr>
              <a:t>Since the focus breathing is most pronounced in a lens for two photos taken at extreme focal distances (one focusing at infinity and one focusing on the minimum focus distance) you can try reducing this distance and take photos in which the subjects are at almost the same distance from the lens so that you do not have to change (or at least minimize the change in) the focus as much between the shots.</a:t>
            </a:r>
            <a:br>
              <a:rPr lang="en-GB" sz="2000" b="0" i="0" u="none" strike="noStrike" dirty="0">
                <a:solidFill>
                  <a:srgbClr val="121212"/>
                </a:solidFill>
                <a:effectLst/>
                <a:latin typeface="Arial" panose="020B0604020202020204" pitchFamily="34" charset="0"/>
                <a:cs typeface="Arial" panose="020B0604020202020204" pitchFamily="34" charset="0"/>
              </a:rPr>
            </a:br>
            <a:br>
              <a:rPr lang="en-GB" sz="2000" b="0" i="0" u="none" strike="noStrike" dirty="0">
                <a:solidFill>
                  <a:srgbClr val="121212"/>
                </a:solidFill>
                <a:effectLst/>
                <a:latin typeface="Arial" panose="020B0604020202020204" pitchFamily="34" charset="0"/>
                <a:cs typeface="Arial" panose="020B0604020202020204" pitchFamily="34" charset="0"/>
              </a:rPr>
            </a:br>
            <a:r>
              <a:rPr lang="en-GB" sz="2000" b="0" i="0" u="none" strike="noStrike" dirty="0">
                <a:solidFill>
                  <a:srgbClr val="121212"/>
                </a:solidFill>
                <a:effectLst/>
                <a:latin typeface="Arial" panose="020B0604020202020204" pitchFamily="34" charset="0"/>
                <a:cs typeface="Arial" panose="020B0604020202020204" pitchFamily="34" charset="0"/>
              </a:rPr>
              <a:t>Most lenses manufactured for photography, including higher-end ones, do not clearly state if the lens suffers from focus breathing, so it becomes difficult to shop for lenses and do a side-by-side comparison if it is an optical issue that is important to your particular photography work. If the focus breathing magnitude is not mentioned for a lens or a lens combination you wish to compare then you can look at the maximum magnification factor (mostly denoted as 0.15x, 0.25x, 0.38x, 0.71x, etc). The higher the magnification factor the less focus breathing the lens suffers from.</a:t>
            </a:r>
            <a:br>
              <a:rPr lang="en-GB" sz="1050" b="0" i="0" u="none" strike="noStrike" dirty="0">
                <a:solidFill>
                  <a:srgbClr val="121212"/>
                </a:solidFill>
                <a:effectLst/>
                <a:latin typeface="Helvetica Neue" panose="02000503000000020004" pitchFamily="2" charset="0"/>
              </a:rPr>
            </a:br>
            <a:endParaRPr lang="en-US" sz="3600" b="1" dirty="0">
              <a:latin typeface="+mn-lt"/>
            </a:endParaRPr>
          </a:p>
        </p:txBody>
      </p:sp>
      <p:sp>
        <p:nvSpPr>
          <p:cNvPr id="4" name="TextBox 3">
            <a:extLst>
              <a:ext uri="{FF2B5EF4-FFF2-40B4-BE49-F238E27FC236}">
                <a16:creationId xmlns:a16="http://schemas.microsoft.com/office/drawing/2014/main" id="{878799FA-2208-0444-8365-4AC27BFDB2B3}"/>
              </a:ext>
            </a:extLst>
          </p:cNvPr>
          <p:cNvSpPr txBox="1"/>
          <p:nvPr/>
        </p:nvSpPr>
        <p:spPr>
          <a:xfrm>
            <a:off x="3047198" y="234032"/>
            <a:ext cx="6097604" cy="369332"/>
          </a:xfrm>
          <a:prstGeom prst="rect">
            <a:avLst/>
          </a:prstGeom>
          <a:noFill/>
        </p:spPr>
        <p:txBody>
          <a:bodyPr wrap="square">
            <a:spAutoFit/>
          </a:bodyPr>
          <a:lstStyle/>
          <a:p>
            <a:pPr algn="ctr" fontAlgn="base"/>
            <a:r>
              <a:rPr lang="en-GB" b="1" i="0" u="none" strike="noStrike" dirty="0">
                <a:solidFill>
                  <a:srgbClr val="121212"/>
                </a:solidFill>
                <a:effectLst/>
                <a:latin typeface="Arial" panose="020B0604020202020204" pitchFamily="34" charset="0"/>
                <a:cs typeface="Arial" panose="020B0604020202020204" pitchFamily="34" charset="0"/>
              </a:rPr>
              <a:t>Avoiding the Focus Breathing Issue</a:t>
            </a:r>
          </a:p>
        </p:txBody>
      </p:sp>
    </p:spTree>
    <p:extLst>
      <p:ext uri="{BB962C8B-B14F-4D97-AF65-F5344CB8AC3E}">
        <p14:creationId xmlns:p14="http://schemas.microsoft.com/office/powerpoint/2010/main" val="132495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B7C4-FCB8-1741-92ED-A82D904A4329}"/>
              </a:ext>
            </a:extLst>
          </p:cNvPr>
          <p:cNvSpPr>
            <a:spLocks noGrp="1"/>
          </p:cNvSpPr>
          <p:nvPr>
            <p:ph type="ctrTitle"/>
          </p:nvPr>
        </p:nvSpPr>
        <p:spPr>
          <a:xfrm>
            <a:off x="580724" y="1097279"/>
            <a:ext cx="11030552" cy="4426828"/>
          </a:xfrm>
        </p:spPr>
        <p:txBody>
          <a:bodyPr>
            <a:normAutofit fontScale="90000"/>
          </a:bodyPr>
          <a:lstStyle/>
          <a:p>
            <a:pPr algn="l" fontAlgn="base">
              <a:lnSpc>
                <a:spcPct val="100000"/>
              </a:lnSpc>
            </a:pPr>
            <a:r>
              <a:rPr lang="en-GB" sz="2000" b="0" i="0" u="none" strike="noStrike" dirty="0">
                <a:solidFill>
                  <a:srgbClr val="121212"/>
                </a:solidFill>
                <a:effectLst/>
                <a:latin typeface="Arial" panose="020B0604020202020204" pitchFamily="34" charset="0"/>
                <a:cs typeface="Arial" panose="020B0604020202020204" pitchFamily="34" charset="0"/>
              </a:rPr>
              <a:t>Following the lively debate we had at the workshop on Wednesday after the Focus Bracketing/Stacking presentation I’ve had a chance to look at the detailed settings – especially the “increments” setting – as this was the subject of many questions!</a:t>
            </a:r>
            <a:br>
              <a:rPr lang="en-GB" sz="2000" b="0" i="0" u="none" strike="noStrike" dirty="0">
                <a:solidFill>
                  <a:srgbClr val="121212"/>
                </a:solidFill>
                <a:effectLst/>
                <a:latin typeface="Arial" panose="020B0604020202020204" pitchFamily="34" charset="0"/>
                <a:cs typeface="Arial" panose="020B0604020202020204" pitchFamily="34" charset="0"/>
              </a:rPr>
            </a:br>
            <a:br>
              <a:rPr lang="en-GB" sz="2000" b="0" i="0" u="none" strike="noStrike" dirty="0">
                <a:solidFill>
                  <a:srgbClr val="121212"/>
                </a:solidFill>
                <a:effectLst/>
                <a:latin typeface="Arial" panose="020B0604020202020204" pitchFamily="34" charset="0"/>
                <a:cs typeface="Arial" panose="020B0604020202020204" pitchFamily="34" charset="0"/>
              </a:rPr>
            </a:br>
            <a:br>
              <a:rPr lang="en-GB" sz="2000" b="0" i="0" u="none" strike="noStrike" dirty="0">
                <a:solidFill>
                  <a:srgbClr val="121212"/>
                </a:solidFill>
                <a:effectLst/>
                <a:latin typeface="Arial" panose="020B0604020202020204" pitchFamily="34" charset="0"/>
                <a:cs typeface="Arial" panose="020B0604020202020204" pitchFamily="34" charset="0"/>
              </a:rPr>
            </a:br>
            <a:r>
              <a:rPr lang="en-GB" sz="2000" b="0" i="0" u="none" strike="noStrike" dirty="0">
                <a:solidFill>
                  <a:srgbClr val="121212"/>
                </a:solidFill>
                <a:effectLst/>
                <a:latin typeface="Arial" panose="020B0604020202020204" pitchFamily="34" charset="0"/>
                <a:cs typeface="Arial" panose="020B0604020202020204" pitchFamily="34" charset="0"/>
              </a:rPr>
              <a:t>There is no definitive answer to this by any camera manufacturer so it’s (as we concluded) use trial and error as it depends on the situation you’re trying to capture, the lens, the subject, the first focus point, etc, etc.</a:t>
            </a:r>
            <a:br>
              <a:rPr lang="en-GB" sz="2000" b="0" i="0" u="none" strike="noStrike" dirty="0">
                <a:solidFill>
                  <a:srgbClr val="121212"/>
                </a:solidFill>
                <a:effectLst/>
                <a:latin typeface="Arial" panose="020B0604020202020204" pitchFamily="34" charset="0"/>
                <a:cs typeface="Arial" panose="020B0604020202020204" pitchFamily="34" charset="0"/>
              </a:rPr>
            </a:br>
            <a:br>
              <a:rPr lang="en-GB" sz="2000" b="0" i="0" u="none" strike="noStrike" dirty="0">
                <a:solidFill>
                  <a:srgbClr val="121212"/>
                </a:solidFill>
                <a:effectLst/>
                <a:latin typeface="Arial" panose="020B0604020202020204" pitchFamily="34" charset="0"/>
                <a:cs typeface="Arial" panose="020B0604020202020204" pitchFamily="34" charset="0"/>
              </a:rPr>
            </a:br>
            <a:r>
              <a:rPr lang="en-GB" sz="2000" b="0" i="0" u="none" strike="noStrike" dirty="0">
                <a:solidFill>
                  <a:srgbClr val="121212"/>
                </a:solidFill>
                <a:effectLst/>
                <a:latin typeface="Arial" panose="020B0604020202020204" pitchFamily="34" charset="0"/>
                <a:cs typeface="Arial" panose="020B0604020202020204" pitchFamily="34" charset="0"/>
              </a:rPr>
              <a:t>The best I can offer is this YouTube video based on Canon cameras (but it’s basically the same for most others):</a:t>
            </a:r>
            <a:br>
              <a:rPr lang="en-GB" sz="2000" b="0" i="0" u="none" strike="noStrike" dirty="0">
                <a:solidFill>
                  <a:srgbClr val="121212"/>
                </a:solidFill>
                <a:effectLst/>
                <a:latin typeface="Arial" panose="020B0604020202020204" pitchFamily="34" charset="0"/>
                <a:cs typeface="Arial" panose="020B0604020202020204" pitchFamily="34" charset="0"/>
              </a:rPr>
            </a:br>
            <a:br>
              <a:rPr lang="en-GB" sz="2000" b="0" i="0" u="none" strike="noStrike" dirty="0">
                <a:solidFill>
                  <a:srgbClr val="121212"/>
                </a:solidFill>
                <a:effectLst/>
                <a:latin typeface="Arial" panose="020B0604020202020204" pitchFamily="34" charset="0"/>
                <a:cs typeface="Arial" panose="020B0604020202020204" pitchFamily="34" charset="0"/>
              </a:rPr>
            </a:br>
            <a:r>
              <a:rPr lang="en-GB" sz="2000" b="0" i="0" u="none" strike="noStrike" dirty="0">
                <a:solidFill>
                  <a:srgbClr val="121212"/>
                </a:solidFill>
                <a:effectLst/>
                <a:latin typeface="Arial" panose="020B0604020202020204" pitchFamily="34" charset="0"/>
                <a:cs typeface="Arial" panose="020B0604020202020204" pitchFamily="34" charset="0"/>
                <a:hlinkClick r:id="rId2"/>
              </a:rPr>
              <a:t>https://www.youtube.com/watch?v=xGCpnLGhnsM</a:t>
            </a:r>
            <a:br>
              <a:rPr lang="en-GB" sz="2000" b="0" i="0" u="none" strike="noStrike" dirty="0">
                <a:solidFill>
                  <a:srgbClr val="121212"/>
                </a:solidFill>
                <a:effectLst/>
                <a:latin typeface="Arial" panose="020B0604020202020204" pitchFamily="34" charset="0"/>
                <a:cs typeface="Arial" panose="020B0604020202020204" pitchFamily="34" charset="0"/>
              </a:rPr>
            </a:br>
            <a:br>
              <a:rPr lang="en-GB" sz="2000" b="0" i="0" u="none" strike="noStrike" dirty="0">
                <a:solidFill>
                  <a:srgbClr val="121212"/>
                </a:solidFill>
                <a:effectLst/>
                <a:latin typeface="Arial" panose="020B0604020202020204" pitchFamily="34" charset="0"/>
                <a:cs typeface="Arial" panose="020B0604020202020204" pitchFamily="34" charset="0"/>
              </a:rPr>
            </a:br>
            <a:br>
              <a:rPr lang="en-GB" sz="1050" b="0" i="0" u="none" strike="noStrike" dirty="0">
                <a:solidFill>
                  <a:srgbClr val="121212"/>
                </a:solidFill>
                <a:effectLst/>
                <a:latin typeface="Helvetica Neue" panose="02000503000000020004" pitchFamily="2" charset="0"/>
              </a:rPr>
            </a:br>
            <a:r>
              <a:rPr lang="en-GB" sz="1400" b="0" i="0" u="none" strike="noStrike" dirty="0">
                <a:solidFill>
                  <a:srgbClr val="121212"/>
                </a:solidFill>
                <a:effectLst/>
                <a:latin typeface="Helvetica Neue" panose="02000503000000020004" pitchFamily="2" charset="0"/>
              </a:rPr>
              <a:t>ENJOY!</a:t>
            </a:r>
            <a:endParaRPr lang="en-US" sz="1400" b="1" dirty="0">
              <a:latin typeface="+mn-lt"/>
            </a:endParaRPr>
          </a:p>
        </p:txBody>
      </p:sp>
      <p:sp>
        <p:nvSpPr>
          <p:cNvPr id="4" name="TextBox 3">
            <a:extLst>
              <a:ext uri="{FF2B5EF4-FFF2-40B4-BE49-F238E27FC236}">
                <a16:creationId xmlns:a16="http://schemas.microsoft.com/office/drawing/2014/main" id="{878799FA-2208-0444-8365-4AC27BFDB2B3}"/>
              </a:ext>
            </a:extLst>
          </p:cNvPr>
          <p:cNvSpPr txBox="1"/>
          <p:nvPr/>
        </p:nvSpPr>
        <p:spPr>
          <a:xfrm>
            <a:off x="3047198" y="234032"/>
            <a:ext cx="6097604" cy="369332"/>
          </a:xfrm>
          <a:prstGeom prst="rect">
            <a:avLst/>
          </a:prstGeom>
          <a:noFill/>
        </p:spPr>
        <p:txBody>
          <a:bodyPr wrap="square">
            <a:spAutoFit/>
          </a:bodyPr>
          <a:lstStyle/>
          <a:p>
            <a:pPr algn="ctr" fontAlgn="base"/>
            <a:r>
              <a:rPr lang="en-GB" b="1" i="0" u="none" strike="noStrike" dirty="0">
                <a:solidFill>
                  <a:srgbClr val="121212"/>
                </a:solidFill>
                <a:effectLst/>
                <a:latin typeface="Arial" panose="020B0604020202020204" pitchFamily="34" charset="0"/>
                <a:cs typeface="Arial" panose="020B0604020202020204" pitchFamily="34" charset="0"/>
              </a:rPr>
              <a:t>Addendum – 22/11/2024</a:t>
            </a:r>
          </a:p>
        </p:txBody>
      </p:sp>
    </p:spTree>
    <p:extLst>
      <p:ext uri="{BB962C8B-B14F-4D97-AF65-F5344CB8AC3E}">
        <p14:creationId xmlns:p14="http://schemas.microsoft.com/office/powerpoint/2010/main" val="367888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B7C4-FCB8-1741-92ED-A82D904A4329}"/>
              </a:ext>
            </a:extLst>
          </p:cNvPr>
          <p:cNvSpPr>
            <a:spLocks noGrp="1"/>
          </p:cNvSpPr>
          <p:nvPr>
            <p:ph type="ctrTitle"/>
          </p:nvPr>
        </p:nvSpPr>
        <p:spPr>
          <a:xfrm>
            <a:off x="1429407" y="251935"/>
            <a:ext cx="9144000" cy="517251"/>
          </a:xfrm>
        </p:spPr>
        <p:txBody>
          <a:bodyPr>
            <a:normAutofit/>
          </a:bodyPr>
          <a:lstStyle/>
          <a:p>
            <a:r>
              <a:rPr lang="en-US" sz="2400" b="1" u="sng" dirty="0">
                <a:latin typeface="Arial" panose="020B0604020202020204" pitchFamily="34" charset="0"/>
                <a:cs typeface="Arial" panose="020B0604020202020204" pitchFamily="34" charset="0"/>
              </a:rPr>
              <a:t>Introduction</a:t>
            </a:r>
          </a:p>
        </p:txBody>
      </p:sp>
      <p:sp>
        <p:nvSpPr>
          <p:cNvPr id="3" name="TextBox 2">
            <a:extLst>
              <a:ext uri="{FF2B5EF4-FFF2-40B4-BE49-F238E27FC236}">
                <a16:creationId xmlns:a16="http://schemas.microsoft.com/office/drawing/2014/main" id="{ACF7E586-60D8-CE42-8395-93E0A7453DBA}"/>
              </a:ext>
            </a:extLst>
          </p:cNvPr>
          <p:cNvSpPr txBox="1"/>
          <p:nvPr/>
        </p:nvSpPr>
        <p:spPr>
          <a:xfrm>
            <a:off x="625366" y="973754"/>
            <a:ext cx="10752082" cy="5632311"/>
          </a:xfrm>
          <a:prstGeom prst="rect">
            <a:avLst/>
          </a:prstGeom>
          <a:noFill/>
        </p:spPr>
        <p:txBody>
          <a:bodyPr wrap="square" rtlCol="0">
            <a:spAutoFit/>
          </a:bodyPr>
          <a:lstStyle/>
          <a:p>
            <a:pPr algn="l"/>
            <a:r>
              <a:rPr lang="en-GB" sz="2000" b="0" i="0" u="none" strike="noStrike" dirty="0">
                <a:solidFill>
                  <a:srgbClr val="222222"/>
                </a:solidFill>
                <a:effectLst/>
                <a:latin typeface="Arial" panose="020B0604020202020204" pitchFamily="34" charset="0"/>
                <a:cs typeface="Arial" panose="020B0604020202020204" pitchFamily="34" charset="0"/>
              </a:rPr>
              <a:t>Focus bracketing/stacking is designed to overcome the limits of </a:t>
            </a:r>
            <a:r>
              <a:rPr lang="en-GB" sz="2000" b="1" i="0" u="none" strike="noStrike" dirty="0">
                <a:solidFill>
                  <a:srgbClr val="222222"/>
                </a:solidFill>
                <a:effectLst/>
                <a:latin typeface="Arial" panose="020B0604020202020204" pitchFamily="34" charset="0"/>
                <a:cs typeface="Arial" panose="020B0604020202020204" pitchFamily="34" charset="0"/>
              </a:rPr>
              <a:t>depth of field</a:t>
            </a:r>
            <a:r>
              <a:rPr lang="en-GB" sz="2000" b="0" i="0" u="none" strike="noStrike" dirty="0">
                <a:solidFill>
                  <a:srgbClr val="222222"/>
                </a:solidFill>
                <a:effectLst/>
                <a:latin typeface="Arial" panose="020B0604020202020204" pitchFamily="34" charset="0"/>
                <a:cs typeface="Arial" panose="020B0604020202020204" pitchFamily="34" charset="0"/>
              </a:rPr>
              <a:t>. In other words, focus stacking is </a:t>
            </a:r>
            <a:r>
              <a:rPr lang="en-GB" sz="2000" b="0" i="1" u="none" strike="noStrike" dirty="0">
                <a:solidFill>
                  <a:srgbClr val="222222"/>
                </a:solidFill>
                <a:effectLst/>
                <a:latin typeface="Arial" panose="020B0604020202020204" pitchFamily="34" charset="0"/>
                <a:cs typeface="Arial" panose="020B0604020202020204" pitchFamily="34" charset="0"/>
              </a:rPr>
              <a:t>only </a:t>
            </a:r>
            <a:r>
              <a:rPr lang="en-GB" sz="2000" b="0" i="0" u="none" strike="noStrike" dirty="0">
                <a:solidFill>
                  <a:srgbClr val="222222"/>
                </a:solidFill>
                <a:effectLst/>
                <a:latin typeface="Arial" panose="020B0604020202020204" pitchFamily="34" charset="0"/>
                <a:cs typeface="Arial" panose="020B0604020202020204" pitchFamily="34" charset="0"/>
              </a:rPr>
              <a:t>necessary if you’re faced with a scene that can’t be well handled by your camera setup’s current depth of field capabilities.</a:t>
            </a:r>
          </a:p>
          <a:p>
            <a:pPr algn="l"/>
            <a:endParaRPr lang="en-GB" sz="2000" b="0" i="0" u="none" strike="noStrike" dirty="0">
              <a:solidFill>
                <a:srgbClr val="222222"/>
              </a:solidFill>
              <a:effectLst/>
              <a:latin typeface="Arial" panose="020B0604020202020204" pitchFamily="34" charset="0"/>
              <a:cs typeface="Arial" panose="020B0604020202020204" pitchFamily="34" charset="0"/>
            </a:endParaRPr>
          </a:p>
          <a:p>
            <a:pPr algn="l"/>
            <a:r>
              <a:rPr lang="en-GB" sz="2000" b="0" i="0" u="none" strike="noStrike" dirty="0">
                <a:solidFill>
                  <a:srgbClr val="222222"/>
                </a:solidFill>
                <a:effectLst/>
                <a:latin typeface="Arial" panose="020B0604020202020204" pitchFamily="34" charset="0"/>
                <a:cs typeface="Arial" panose="020B0604020202020204" pitchFamily="34" charset="0"/>
              </a:rPr>
              <a:t>The depth of field is affected by three key factors:</a:t>
            </a:r>
          </a:p>
          <a:p>
            <a:pPr algn="l"/>
            <a:endParaRPr lang="en-GB" sz="2000" b="0" i="0" u="none" strike="noStrike" dirty="0">
              <a:solidFill>
                <a:srgbClr val="222222"/>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2000" b="0" i="0" u="none" strike="noStrike" dirty="0">
                <a:solidFill>
                  <a:srgbClr val="222222"/>
                </a:solidFill>
                <a:effectLst/>
                <a:latin typeface="Arial" panose="020B0604020202020204" pitchFamily="34" charset="0"/>
                <a:cs typeface="Arial" panose="020B0604020202020204" pitchFamily="34" charset="0"/>
              </a:rPr>
              <a:t> Lens focal length</a:t>
            </a:r>
          </a:p>
          <a:p>
            <a:pPr algn="l">
              <a:buFont typeface="Arial" panose="020B0604020202020204" pitchFamily="34" charset="0"/>
              <a:buChar char="•"/>
            </a:pPr>
            <a:r>
              <a:rPr lang="en-GB" sz="2000" b="0" i="0" u="none" strike="noStrike" dirty="0">
                <a:solidFill>
                  <a:srgbClr val="222222"/>
                </a:solidFill>
                <a:effectLst/>
                <a:latin typeface="Arial" panose="020B0604020202020204" pitchFamily="34" charset="0"/>
                <a:cs typeface="Arial" panose="020B0604020202020204" pitchFamily="34" charset="0"/>
              </a:rPr>
              <a:t> Distance to the subject</a:t>
            </a:r>
          </a:p>
          <a:p>
            <a:pPr algn="l">
              <a:buFont typeface="Arial" panose="020B0604020202020204" pitchFamily="34" charset="0"/>
              <a:buChar char="•"/>
            </a:pPr>
            <a:r>
              <a:rPr lang="en-GB" sz="2000" b="0" i="0" u="none" strike="noStrike" dirty="0">
                <a:effectLst/>
                <a:latin typeface="Arial" panose="020B0604020202020204" pitchFamily="34" charset="0"/>
                <a:cs typeface="Arial" panose="020B0604020202020204" pitchFamily="34" charset="0"/>
              </a:rPr>
              <a:t> Lens Aperture.</a:t>
            </a:r>
          </a:p>
          <a:p>
            <a:pPr algn="l"/>
            <a:endParaRPr lang="en-GB" sz="2000" b="0" i="0" u="none" strike="noStrike" dirty="0">
              <a:effectLst/>
              <a:latin typeface="Arial" panose="020B0604020202020204" pitchFamily="34" charset="0"/>
              <a:cs typeface="Arial" panose="020B0604020202020204" pitchFamily="34" charset="0"/>
            </a:endParaRPr>
          </a:p>
          <a:p>
            <a:pPr algn="l"/>
            <a:r>
              <a:rPr lang="en-GB" sz="2000" b="0" i="0" u="none" strike="noStrike" dirty="0">
                <a:solidFill>
                  <a:srgbClr val="222222"/>
                </a:solidFill>
                <a:effectLst/>
                <a:latin typeface="Arial" panose="020B0604020202020204" pitchFamily="34" charset="0"/>
                <a:cs typeface="Arial" panose="020B0604020202020204" pitchFamily="34" charset="0"/>
              </a:rPr>
              <a:t>In most situations, you can handle your depth of field requirements </a:t>
            </a:r>
            <a:r>
              <a:rPr lang="en-GB" sz="2000" b="0" i="1" u="none" strike="noStrike" dirty="0">
                <a:solidFill>
                  <a:srgbClr val="222222"/>
                </a:solidFill>
                <a:effectLst/>
                <a:latin typeface="Arial" panose="020B0604020202020204" pitchFamily="34" charset="0"/>
                <a:cs typeface="Arial" panose="020B0604020202020204" pitchFamily="34" charset="0"/>
              </a:rPr>
              <a:t>without </a:t>
            </a:r>
            <a:r>
              <a:rPr lang="en-GB" sz="2000" b="0" i="0" u="none" strike="noStrike" dirty="0">
                <a:solidFill>
                  <a:srgbClr val="222222"/>
                </a:solidFill>
                <a:effectLst/>
                <a:latin typeface="Arial" panose="020B0604020202020204" pitchFamily="34" charset="0"/>
                <a:cs typeface="Arial" panose="020B0604020202020204" pitchFamily="34" charset="0"/>
              </a:rPr>
              <a:t>focus stacking. If you’re faced by a sweeping landscape, you can choose a wide-angle lens and you can narrow your aperture; that way, you can capture the entire scene in focus using a deep depth of field. And if you’re faced by a standard close-up subject such as a flower, you can back up slightly from your subject and narrow your aperture to get your desirable depth of field.</a:t>
            </a:r>
          </a:p>
          <a:p>
            <a:pPr algn="l"/>
            <a:r>
              <a:rPr lang="en-GB" sz="2000" b="0" i="0" u="none" strike="noStrike" dirty="0">
                <a:solidFill>
                  <a:srgbClr val="222222"/>
                </a:solidFill>
                <a:effectLst/>
                <a:latin typeface="Arial" panose="020B0604020202020204" pitchFamily="34" charset="0"/>
                <a:cs typeface="Arial" panose="020B0604020202020204" pitchFamily="34" charset="0"/>
              </a:rPr>
              <a:t>But in a few situations, you won’t be able to achieve a deep enough depth of field to keep the entire shot sharp (from the nearest foreground element to the most distant background element).</a:t>
            </a:r>
            <a:endParaRPr lang="en-GB" sz="2000" b="0" i="0" u="none" strike="noStrike" dirty="0">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E95E301-61CD-5042-98AF-46FFFCB26ACB}"/>
              </a:ext>
            </a:extLst>
          </p:cNvPr>
          <p:cNvSpPr txBox="1"/>
          <p:nvPr/>
        </p:nvSpPr>
        <p:spPr>
          <a:xfrm>
            <a:off x="4880008" y="3051208"/>
            <a:ext cx="1771049" cy="369332"/>
          </a:xfrm>
          <a:prstGeom prst="rect">
            <a:avLst/>
          </a:prstGeom>
          <a:noFill/>
        </p:spPr>
        <p:txBody>
          <a:bodyPr wrap="square" rtlCol="0">
            <a:spAutoFit/>
          </a:bodyPr>
          <a:lstStyle/>
          <a:p>
            <a:r>
              <a:rPr lang="en-US" dirty="0">
                <a:highlight>
                  <a:srgbClr val="FFFF00"/>
                </a:highlight>
              </a:rPr>
              <a:t>See later!</a:t>
            </a:r>
          </a:p>
        </p:txBody>
      </p:sp>
    </p:spTree>
    <p:extLst>
      <p:ext uri="{BB962C8B-B14F-4D97-AF65-F5344CB8AC3E}">
        <p14:creationId xmlns:p14="http://schemas.microsoft.com/office/powerpoint/2010/main" val="239006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B7C4-FCB8-1741-92ED-A82D904A4329}"/>
              </a:ext>
            </a:extLst>
          </p:cNvPr>
          <p:cNvSpPr>
            <a:spLocks noGrp="1"/>
          </p:cNvSpPr>
          <p:nvPr>
            <p:ph type="ctrTitle"/>
          </p:nvPr>
        </p:nvSpPr>
        <p:spPr>
          <a:xfrm>
            <a:off x="1429407" y="251935"/>
            <a:ext cx="9144000" cy="517251"/>
          </a:xfrm>
        </p:spPr>
        <p:txBody>
          <a:bodyPr>
            <a:normAutofit/>
          </a:bodyPr>
          <a:lstStyle/>
          <a:p>
            <a:r>
              <a:rPr lang="en-US" sz="2400" b="1" u="sng" dirty="0">
                <a:latin typeface="Arial" panose="020B0604020202020204" pitchFamily="34" charset="0"/>
                <a:cs typeface="Arial" panose="020B0604020202020204" pitchFamily="34" charset="0"/>
              </a:rPr>
              <a:t>Introduction (cont’d)</a:t>
            </a:r>
          </a:p>
        </p:txBody>
      </p:sp>
      <p:sp>
        <p:nvSpPr>
          <p:cNvPr id="3" name="TextBox 2">
            <a:extLst>
              <a:ext uri="{FF2B5EF4-FFF2-40B4-BE49-F238E27FC236}">
                <a16:creationId xmlns:a16="http://schemas.microsoft.com/office/drawing/2014/main" id="{ACF7E586-60D8-CE42-8395-93E0A7453DBA}"/>
              </a:ext>
            </a:extLst>
          </p:cNvPr>
          <p:cNvSpPr txBox="1"/>
          <p:nvPr/>
        </p:nvSpPr>
        <p:spPr>
          <a:xfrm>
            <a:off x="625366" y="1072056"/>
            <a:ext cx="10752082" cy="5016758"/>
          </a:xfrm>
          <a:prstGeom prst="rect">
            <a:avLst/>
          </a:prstGeom>
          <a:noFill/>
        </p:spPr>
        <p:txBody>
          <a:bodyPr wrap="square" rtlCol="0">
            <a:spAutoFit/>
          </a:bodyPr>
          <a:lstStyle/>
          <a:p>
            <a:pPr algn="l"/>
            <a:r>
              <a:rPr lang="en-GB" sz="2000" b="0" i="0" u="none" strike="noStrike" dirty="0">
                <a:solidFill>
                  <a:srgbClr val="222222"/>
                </a:solidFill>
                <a:effectLst/>
                <a:latin typeface="Arial" panose="020B0604020202020204" pitchFamily="34" charset="0"/>
                <a:cs typeface="Arial" panose="020B0604020202020204" pitchFamily="34" charset="0"/>
              </a:rPr>
              <a:t>Specifically, you’ll run into depth-of-field problems when working with:</a:t>
            </a:r>
          </a:p>
          <a:p>
            <a:pPr algn="l"/>
            <a:endParaRPr lang="en-GB" sz="2000" b="0" i="0" u="none" strike="noStrike" dirty="0">
              <a:solidFill>
                <a:srgbClr val="222222"/>
              </a:solidFill>
              <a:effectLst/>
              <a:latin typeface="Arial" panose="020B0604020202020204" pitchFamily="34" charset="0"/>
              <a:cs typeface="Arial" panose="020B0604020202020204" pitchFamily="34" charset="0"/>
            </a:endParaRPr>
          </a:p>
          <a:p>
            <a:pPr algn="l">
              <a:buFont typeface="+mj-lt"/>
              <a:buAutoNum type="arabicPeriod"/>
            </a:pPr>
            <a:r>
              <a:rPr lang="en-GB" sz="2000" b="0" i="0" u="none" strike="noStrike" dirty="0">
                <a:solidFill>
                  <a:srgbClr val="222222"/>
                </a:solidFill>
                <a:effectLst/>
                <a:latin typeface="Arial" panose="020B0604020202020204" pitchFamily="34" charset="0"/>
                <a:cs typeface="Arial" panose="020B0604020202020204" pitchFamily="34" charset="0"/>
              </a:rPr>
              <a:t>Very deep landscape scenes</a:t>
            </a:r>
          </a:p>
          <a:p>
            <a:pPr algn="l">
              <a:buFont typeface="+mj-lt"/>
              <a:buAutoNum type="arabicPeriod"/>
            </a:pPr>
            <a:r>
              <a:rPr lang="en-GB" sz="2000" b="0" i="0" u="none" strike="noStrike" dirty="0">
                <a:solidFill>
                  <a:srgbClr val="222222"/>
                </a:solidFill>
                <a:effectLst/>
                <a:latin typeface="Arial" panose="020B0604020202020204" pitchFamily="34" charset="0"/>
                <a:cs typeface="Arial" panose="020B0604020202020204" pitchFamily="34" charset="0"/>
              </a:rPr>
              <a:t>Ultra-close macro subjects</a:t>
            </a:r>
          </a:p>
          <a:p>
            <a:pPr algn="l">
              <a:buFont typeface="+mj-lt"/>
              <a:buAutoNum type="arabicPeriod"/>
            </a:pPr>
            <a:r>
              <a:rPr lang="en-GB" sz="2000" b="0" i="0" u="none" strike="noStrike" dirty="0">
                <a:solidFill>
                  <a:srgbClr val="222222"/>
                </a:solidFill>
                <a:effectLst/>
                <a:latin typeface="Arial" panose="020B0604020202020204" pitchFamily="34" charset="0"/>
                <a:cs typeface="Arial" panose="020B0604020202020204" pitchFamily="34" charset="0"/>
              </a:rPr>
              <a:t>Deep building interiors</a:t>
            </a:r>
          </a:p>
          <a:p>
            <a:pPr algn="l"/>
            <a:endParaRPr lang="en-GB" sz="2000" b="0" i="0" u="none" strike="noStrike" dirty="0">
              <a:solidFill>
                <a:srgbClr val="222222"/>
              </a:solidFill>
              <a:effectLst/>
              <a:latin typeface="Arial" panose="020B0604020202020204" pitchFamily="34" charset="0"/>
              <a:cs typeface="Arial" panose="020B0604020202020204" pitchFamily="34" charset="0"/>
            </a:endParaRPr>
          </a:p>
          <a:p>
            <a:pPr algn="l"/>
            <a:r>
              <a:rPr lang="en-GB" sz="2000" b="0" i="0" u="none" strike="noStrike" dirty="0">
                <a:solidFill>
                  <a:srgbClr val="222222"/>
                </a:solidFill>
                <a:effectLst/>
                <a:latin typeface="Arial" panose="020B0604020202020204" pitchFamily="34" charset="0"/>
                <a:cs typeface="Arial" panose="020B0604020202020204" pitchFamily="34" charset="0"/>
              </a:rPr>
              <a:t>Your depth of field just won’t be deep enough, and only parts of the shot will turn out sharp (while other parts will turn blurry).</a:t>
            </a:r>
          </a:p>
          <a:p>
            <a:pPr algn="l"/>
            <a:endParaRPr lang="en-GB" sz="2000" b="0" i="0" u="none" strike="noStrike" dirty="0">
              <a:solidFill>
                <a:srgbClr val="222222"/>
              </a:solidFill>
              <a:effectLst/>
              <a:latin typeface="Arial" panose="020B0604020202020204" pitchFamily="34" charset="0"/>
              <a:cs typeface="Arial" panose="020B0604020202020204" pitchFamily="34" charset="0"/>
            </a:endParaRPr>
          </a:p>
          <a:p>
            <a:pPr algn="l"/>
            <a:r>
              <a:rPr lang="en-GB" sz="2000" b="0" i="0" u="none" strike="noStrike" dirty="0">
                <a:solidFill>
                  <a:srgbClr val="222222"/>
                </a:solidFill>
                <a:effectLst/>
                <a:latin typeface="Arial" panose="020B0604020202020204" pitchFamily="34" charset="0"/>
                <a:cs typeface="Arial" panose="020B0604020202020204" pitchFamily="34" charset="0"/>
              </a:rPr>
              <a:t>Of course, you can always try to back up or use a wider lens, but that isn’t always feasible (especially if you’ve already chosen your composition). And you can narrow your aperture, but at a certain point, you’ll start to run into optical problems caused by diffraction.</a:t>
            </a:r>
          </a:p>
          <a:p>
            <a:pPr algn="l"/>
            <a:r>
              <a:rPr lang="en-GB" sz="2000" b="0" i="0" u="none" strike="noStrike" dirty="0">
                <a:solidFill>
                  <a:srgbClr val="222222"/>
                </a:solidFill>
                <a:effectLst/>
                <a:latin typeface="Arial" panose="020B0604020202020204" pitchFamily="34" charset="0"/>
                <a:cs typeface="Arial" panose="020B0604020202020204" pitchFamily="34" charset="0"/>
              </a:rPr>
              <a:t>In such cases, you have two options:</a:t>
            </a:r>
          </a:p>
          <a:p>
            <a:pPr algn="l"/>
            <a:r>
              <a:rPr lang="en-GB" sz="2000" b="0" i="0" u="none" strike="noStrike" dirty="0">
                <a:solidFill>
                  <a:srgbClr val="222222"/>
                </a:solidFill>
                <a:effectLst/>
                <a:latin typeface="Arial" panose="020B0604020202020204" pitchFamily="34" charset="0"/>
                <a:cs typeface="Arial" panose="020B0604020202020204" pitchFamily="34" charset="0"/>
              </a:rPr>
              <a:t>You can take a single shot with a shallower depth of field and try to make the effect work. </a:t>
            </a:r>
            <a:endParaRPr lang="en-GB" sz="2000" dirty="0">
              <a:solidFill>
                <a:srgbClr val="222222"/>
              </a:solidFill>
              <a:latin typeface="Arial" panose="020B0604020202020204" pitchFamily="34" charset="0"/>
              <a:cs typeface="Arial" panose="020B0604020202020204" pitchFamily="34" charset="0"/>
            </a:endParaRPr>
          </a:p>
          <a:p>
            <a:pPr algn="l"/>
            <a:endParaRPr lang="en-GB" sz="2000" b="0" i="0" u="none" strike="noStrike" dirty="0">
              <a:solidFill>
                <a:srgbClr val="222222"/>
              </a:solidFill>
              <a:effectLst/>
              <a:latin typeface="Arial" panose="020B0604020202020204" pitchFamily="34" charset="0"/>
              <a:cs typeface="Arial" panose="020B0604020202020204" pitchFamily="34" charset="0"/>
            </a:endParaRPr>
          </a:p>
          <a:p>
            <a:pPr algn="l"/>
            <a:r>
              <a:rPr lang="en-GB" sz="2000" b="0" i="0" u="none" strike="noStrike" dirty="0">
                <a:solidFill>
                  <a:srgbClr val="222222"/>
                </a:solidFill>
                <a:effectLst/>
                <a:latin typeface="Arial" panose="020B0604020202020204" pitchFamily="34" charset="0"/>
                <a:cs typeface="Arial" panose="020B0604020202020204" pitchFamily="34" charset="0"/>
              </a:rPr>
              <a:t>Or you can </a:t>
            </a:r>
            <a:r>
              <a:rPr lang="en-GB" sz="2000" b="1" i="0" u="none" strike="noStrike" dirty="0">
                <a:solidFill>
                  <a:srgbClr val="222222"/>
                </a:solidFill>
                <a:effectLst/>
                <a:latin typeface="Arial" panose="020B0604020202020204" pitchFamily="34" charset="0"/>
                <a:cs typeface="Arial" panose="020B0604020202020204" pitchFamily="34" charset="0"/>
              </a:rPr>
              <a:t>focus stack</a:t>
            </a:r>
            <a:r>
              <a:rPr lang="en-GB" sz="2000" b="0" i="0" u="none" strike="noStrike" dirty="0">
                <a:solidFill>
                  <a:srgbClr val="222222"/>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9449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B7C4-FCB8-1741-92ED-A82D904A4329}"/>
              </a:ext>
            </a:extLst>
          </p:cNvPr>
          <p:cNvSpPr>
            <a:spLocks noGrp="1"/>
          </p:cNvSpPr>
          <p:nvPr>
            <p:ph type="ctrTitle"/>
          </p:nvPr>
        </p:nvSpPr>
        <p:spPr>
          <a:xfrm>
            <a:off x="1429407" y="251935"/>
            <a:ext cx="9144000" cy="517251"/>
          </a:xfrm>
        </p:spPr>
        <p:txBody>
          <a:bodyPr>
            <a:normAutofit/>
          </a:bodyPr>
          <a:lstStyle/>
          <a:p>
            <a:r>
              <a:rPr lang="en-US" sz="2400" b="1" u="sng" dirty="0">
                <a:latin typeface="Arial" panose="020B0604020202020204" pitchFamily="34" charset="0"/>
                <a:cs typeface="Arial" panose="020B0604020202020204" pitchFamily="34" charset="0"/>
              </a:rPr>
              <a:t>Depth of Field</a:t>
            </a:r>
          </a:p>
        </p:txBody>
      </p:sp>
      <p:sp>
        <p:nvSpPr>
          <p:cNvPr id="3" name="TextBox 2">
            <a:extLst>
              <a:ext uri="{FF2B5EF4-FFF2-40B4-BE49-F238E27FC236}">
                <a16:creationId xmlns:a16="http://schemas.microsoft.com/office/drawing/2014/main" id="{ACF7E586-60D8-CE42-8395-93E0A7453DBA}"/>
              </a:ext>
            </a:extLst>
          </p:cNvPr>
          <p:cNvSpPr txBox="1"/>
          <p:nvPr/>
        </p:nvSpPr>
        <p:spPr>
          <a:xfrm>
            <a:off x="558690" y="1020277"/>
            <a:ext cx="11251508" cy="5324535"/>
          </a:xfrm>
          <a:prstGeom prst="rect">
            <a:avLst/>
          </a:prstGeom>
          <a:noFill/>
        </p:spPr>
        <p:txBody>
          <a:bodyPr wrap="square" rtlCol="0">
            <a:spAutoFit/>
          </a:bodyPr>
          <a:lstStyle/>
          <a:p>
            <a:pPr algn="l"/>
            <a:r>
              <a:rPr lang="en-GB" sz="2000" b="0" i="0" u="none" strike="noStrike" dirty="0">
                <a:solidFill>
                  <a:srgbClr val="202122"/>
                </a:solidFill>
                <a:effectLst/>
                <a:latin typeface="Arial" panose="020B0604020202020204" pitchFamily="34" charset="0"/>
              </a:rPr>
              <a:t>The </a:t>
            </a:r>
            <a:r>
              <a:rPr lang="en-GB" sz="2000" b="1" i="0" u="none" strike="noStrike" dirty="0">
                <a:solidFill>
                  <a:srgbClr val="202122"/>
                </a:solidFill>
                <a:effectLst/>
                <a:latin typeface="Arial" panose="020B0604020202020204" pitchFamily="34" charset="0"/>
              </a:rPr>
              <a:t>depth of field</a:t>
            </a:r>
            <a:r>
              <a:rPr lang="en-GB" sz="2000" b="0" i="0" u="none" strike="noStrike" dirty="0">
                <a:solidFill>
                  <a:srgbClr val="202122"/>
                </a:solidFill>
                <a:effectLst/>
                <a:latin typeface="Arial" panose="020B0604020202020204" pitchFamily="34" charset="0"/>
              </a:rPr>
              <a:t> (</a:t>
            </a:r>
            <a:r>
              <a:rPr lang="en-GB" sz="2000" b="1" i="0" u="none" strike="noStrike" dirty="0">
                <a:solidFill>
                  <a:srgbClr val="202122"/>
                </a:solidFill>
                <a:effectLst/>
                <a:latin typeface="Arial" panose="020B0604020202020204" pitchFamily="34" charset="0"/>
              </a:rPr>
              <a:t>DOF</a:t>
            </a:r>
            <a:r>
              <a:rPr lang="en-GB" sz="2000" b="0" i="0" u="none" strike="noStrike" dirty="0">
                <a:solidFill>
                  <a:srgbClr val="202122"/>
                </a:solidFill>
                <a:effectLst/>
                <a:latin typeface="Arial" panose="020B0604020202020204" pitchFamily="34" charset="0"/>
              </a:rPr>
              <a:t>) is the distance between the nearest and the farthest objects that are in acceptably sharp focus in an image captured with a </a:t>
            </a:r>
            <a:r>
              <a:rPr lang="en-GB" sz="2000" b="0" i="0" u="none" strike="noStrike" dirty="0">
                <a:effectLst/>
                <a:latin typeface="Arial" panose="020B0604020202020204" pitchFamily="34" charset="0"/>
              </a:rPr>
              <a:t>camera.</a:t>
            </a:r>
          </a:p>
          <a:p>
            <a:pPr algn="l"/>
            <a:endParaRPr lang="en-GB" sz="2000" dirty="0">
              <a:latin typeface="Arial" panose="020B0604020202020204" pitchFamily="34" charset="0"/>
              <a:cs typeface="Arial" panose="020B0604020202020204" pitchFamily="34" charset="0"/>
            </a:endParaRPr>
          </a:p>
          <a:p>
            <a:pPr algn="l"/>
            <a:endParaRPr lang="en-GB" sz="2000" b="0" i="0" u="none" strike="noStrike" dirty="0">
              <a:effectLst/>
              <a:latin typeface="Arial" panose="020B0604020202020204" pitchFamily="34" charset="0"/>
              <a:cs typeface="Arial" panose="020B0604020202020204" pitchFamily="34" charset="0"/>
            </a:endParaRPr>
          </a:p>
          <a:p>
            <a:pPr algn="l"/>
            <a:endParaRPr lang="en-GB" sz="2000" dirty="0">
              <a:latin typeface="Arial" panose="020B0604020202020204" pitchFamily="34" charset="0"/>
              <a:cs typeface="Arial" panose="020B0604020202020204" pitchFamily="34" charset="0"/>
            </a:endParaRPr>
          </a:p>
          <a:p>
            <a:pPr algn="l"/>
            <a:endParaRPr lang="en-GB" sz="2000" b="0" i="0" u="none" strike="noStrike" dirty="0">
              <a:effectLst/>
              <a:latin typeface="Arial" panose="020B0604020202020204" pitchFamily="34" charset="0"/>
              <a:cs typeface="Arial" panose="020B0604020202020204" pitchFamily="34" charset="0"/>
            </a:endParaRPr>
          </a:p>
          <a:p>
            <a:pPr algn="l"/>
            <a:endParaRPr lang="en-GB" sz="2000" dirty="0">
              <a:latin typeface="Arial" panose="020B0604020202020204" pitchFamily="34" charset="0"/>
              <a:cs typeface="Arial" panose="020B0604020202020204" pitchFamily="34" charset="0"/>
            </a:endParaRPr>
          </a:p>
          <a:p>
            <a:pPr algn="l"/>
            <a:endParaRPr lang="en-GB" sz="2000" b="0" i="0" u="none" strike="noStrike" dirty="0">
              <a:effectLst/>
              <a:latin typeface="Arial" panose="020B0604020202020204" pitchFamily="34" charset="0"/>
              <a:cs typeface="Arial" panose="020B0604020202020204" pitchFamily="34" charset="0"/>
            </a:endParaRPr>
          </a:p>
          <a:p>
            <a:pPr algn="l"/>
            <a:endParaRPr lang="en-GB" sz="2000" dirty="0">
              <a:latin typeface="Arial" panose="020B0604020202020204" pitchFamily="34" charset="0"/>
              <a:cs typeface="Arial" panose="020B0604020202020204" pitchFamily="34" charset="0"/>
            </a:endParaRPr>
          </a:p>
          <a:p>
            <a:pPr algn="l"/>
            <a:endParaRPr lang="en-GB" sz="2000" b="0" i="0" u="none" strike="noStrike" dirty="0">
              <a:effectLst/>
              <a:latin typeface="Arial" panose="020B0604020202020204" pitchFamily="34" charset="0"/>
              <a:cs typeface="Arial" panose="020B0604020202020204" pitchFamily="34" charset="0"/>
            </a:endParaRPr>
          </a:p>
          <a:p>
            <a:pPr algn="l"/>
            <a:endParaRPr lang="en-GB" sz="2000" dirty="0">
              <a:latin typeface="Arial" panose="020B0604020202020204" pitchFamily="34" charset="0"/>
              <a:cs typeface="Arial" panose="020B0604020202020204" pitchFamily="34" charset="0"/>
            </a:endParaRPr>
          </a:p>
          <a:p>
            <a:pPr algn="l"/>
            <a:endParaRPr lang="en-GB" sz="2000" b="0" i="0" u="none" strike="noStrike" dirty="0">
              <a:effectLst/>
              <a:latin typeface="Arial" panose="020B0604020202020204" pitchFamily="34" charset="0"/>
              <a:cs typeface="Arial" panose="020B0604020202020204" pitchFamily="34" charset="0"/>
            </a:endParaRPr>
          </a:p>
          <a:p>
            <a:pPr algn="l"/>
            <a:endParaRPr lang="en-GB" sz="2000" dirty="0">
              <a:latin typeface="Arial" panose="020B0604020202020204" pitchFamily="34" charset="0"/>
              <a:cs typeface="Arial" panose="020B0604020202020204" pitchFamily="34" charset="0"/>
            </a:endParaRPr>
          </a:p>
          <a:p>
            <a:pPr algn="l"/>
            <a:endParaRPr lang="en-GB" sz="2000" dirty="0">
              <a:latin typeface="Arial" panose="020B0604020202020204" pitchFamily="34" charset="0"/>
              <a:cs typeface="Arial" panose="020B0604020202020204" pitchFamily="34" charset="0"/>
            </a:endParaRPr>
          </a:p>
          <a:p>
            <a:pPr algn="l"/>
            <a:endParaRPr lang="en-GB" sz="2000" dirty="0">
              <a:latin typeface="Arial" panose="020B0604020202020204" pitchFamily="34" charset="0"/>
              <a:cs typeface="Arial" panose="020B0604020202020204" pitchFamily="34" charset="0"/>
            </a:endParaRPr>
          </a:p>
          <a:p>
            <a:pPr algn="l"/>
            <a:r>
              <a:rPr lang="en-GB" sz="2000" b="0" i="0" u="none" strike="noStrike" dirty="0">
                <a:effectLst/>
                <a:latin typeface="Arial" panose="020B0604020202020204" pitchFamily="34" charset="0"/>
                <a:cs typeface="Arial" panose="020B0604020202020204" pitchFamily="34" charset="0"/>
              </a:rPr>
              <a:t>DOF Calculator at (for example) Cambridge in Colour: https://</a:t>
            </a:r>
            <a:r>
              <a:rPr lang="en-GB" sz="2000" b="0" i="0" u="none" strike="noStrike" dirty="0" err="1">
                <a:effectLst/>
                <a:latin typeface="Arial" panose="020B0604020202020204" pitchFamily="34" charset="0"/>
                <a:cs typeface="Arial" panose="020B0604020202020204" pitchFamily="34" charset="0"/>
              </a:rPr>
              <a:t>www.cambridgeincolour.com</a:t>
            </a:r>
            <a:r>
              <a:rPr lang="en-GB" sz="2000" b="0" i="0" u="none" strike="noStrike" dirty="0">
                <a:effectLst/>
                <a:latin typeface="Arial" panose="020B0604020202020204" pitchFamily="34" charset="0"/>
                <a:cs typeface="Arial" panose="020B0604020202020204" pitchFamily="34" charset="0"/>
              </a:rPr>
              <a:t>/tutorials/</a:t>
            </a:r>
            <a:r>
              <a:rPr lang="en-GB" sz="2000" b="0" i="0" u="none" strike="noStrike" dirty="0" err="1">
                <a:effectLst/>
                <a:latin typeface="Arial" panose="020B0604020202020204" pitchFamily="34" charset="0"/>
                <a:cs typeface="Arial" panose="020B0604020202020204" pitchFamily="34" charset="0"/>
              </a:rPr>
              <a:t>dof-calculator.htm</a:t>
            </a:r>
            <a:r>
              <a:rPr lang="en-GB" sz="2000" b="0" i="0" u="none" strike="noStrike" dirty="0">
                <a:effectLst/>
                <a:latin typeface="Arial" panose="020B0604020202020204" pitchFamily="34" charset="0"/>
                <a:cs typeface="Arial" panose="020B0604020202020204" pitchFamily="34" charset="0"/>
              </a:rPr>
              <a:t> </a:t>
            </a:r>
          </a:p>
        </p:txBody>
      </p:sp>
      <p:sp>
        <p:nvSpPr>
          <p:cNvPr id="4" name="Rectangle 2">
            <a:extLst>
              <a:ext uri="{FF2B5EF4-FFF2-40B4-BE49-F238E27FC236}">
                <a16:creationId xmlns:a16="http://schemas.microsoft.com/office/drawing/2014/main" id="{FDD59E35-603C-7E49-AA4D-29B68A85A370}"/>
              </a:ext>
            </a:extLst>
          </p:cNvPr>
          <p:cNvSpPr>
            <a:spLocks noChangeArrowheads="1"/>
          </p:cNvSpPr>
          <p:nvPr/>
        </p:nvSpPr>
        <p:spPr bwMode="auto">
          <a:xfrm>
            <a:off x="558689" y="1998690"/>
            <a:ext cx="11251507"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The depth of field can be determined by focal length, distance to subject (object to be imaged), the acceptable circle of confusion size, and aperture.</a:t>
            </a:r>
            <a:r>
              <a:rPr lang="en-US" altLang="en-US" sz="2000" baseline="30000" dirty="0">
                <a:cs typeface="Arial" panose="020B0604020202020204" pitchFamily="34" charset="0"/>
              </a:rPr>
              <a:t> </a:t>
            </a:r>
            <a:r>
              <a:rPr kumimoji="0" lang="en-US" altLang="en-US" sz="2000" b="0" i="0" u="none" strike="noStrike" cap="none" normalizeH="0" baseline="0" dirty="0">
                <a:ln>
                  <a:noFill/>
                </a:ln>
                <a:effectLst/>
                <a:cs typeface="Arial" panose="020B0604020202020204" pitchFamily="34" charset="0"/>
              </a:rPr>
              <a:t>Limitations of depth of field can sometimes be overcome with various techniques and equipment. The approximate depth of field can be given by: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effectLst/>
              <a:cs typeface="Arial" panose="020B0604020202020204" pitchFamily="34" charset="0"/>
            </a:endParaRPr>
          </a:p>
          <a:p>
            <a:pPr algn="l" fontAlgn="base"/>
            <a:r>
              <a:rPr kumimoji="0" lang="en-US" altLang="en-US" sz="2000" b="0" i="0" u="none" strike="noStrike" cap="none" normalizeH="0" baseline="0" dirty="0">
                <a:ln>
                  <a:noFill/>
                </a:ln>
                <a:effectLst/>
                <a:cs typeface="Arial" panose="020B0604020202020204" pitchFamily="34" charset="0"/>
              </a:rPr>
              <a:t>       </a:t>
            </a:r>
            <a:r>
              <a:rPr lang="en-GB" sz="2000" b="0" i="0" u="none" strike="noStrike" dirty="0">
                <a:effectLst/>
                <a:cs typeface="Arial" panose="020B0604020202020204" pitchFamily="34" charset="0"/>
              </a:rPr>
              <a:t>DOF = 2 u</a:t>
            </a:r>
            <a:r>
              <a:rPr lang="en-GB" sz="2000" b="0" i="0" u="none" strike="noStrike" baseline="30000" dirty="0">
                <a:effectLst/>
                <a:cs typeface="Arial" panose="020B0604020202020204" pitchFamily="34" charset="0"/>
              </a:rPr>
              <a:t>2</a:t>
            </a:r>
            <a:r>
              <a:rPr lang="en-GB" sz="2000" b="0" i="0" u="none" strike="noStrike" dirty="0">
                <a:effectLst/>
                <a:cs typeface="Arial" panose="020B0604020202020204" pitchFamily="34" charset="0"/>
              </a:rPr>
              <a:t> N C / f</a:t>
            </a:r>
            <a:r>
              <a:rPr lang="en-GB" sz="2000" b="0" i="0" u="none" strike="noStrike" baseline="30000" dirty="0">
                <a:effectLst/>
                <a:cs typeface="Arial" panose="020B0604020202020204" pitchFamily="34" charset="0"/>
              </a:rPr>
              <a:t>2</a:t>
            </a:r>
          </a:p>
          <a:p>
            <a:pPr algn="l" fontAlgn="base"/>
            <a:endParaRPr lang="en-GB" sz="2000" b="0" i="0" u="none" strike="noStrike" dirty="0">
              <a:effectLst/>
              <a:cs typeface="Arial" panose="020B0604020202020204" pitchFamily="34" charset="0"/>
            </a:endParaRPr>
          </a:p>
          <a:p>
            <a:pPr algn="l" fontAlgn="base"/>
            <a:r>
              <a:rPr lang="en-GB" sz="1600" b="0" i="0" u="none" strike="noStrike" dirty="0">
                <a:effectLst/>
                <a:cs typeface="Arial" panose="020B0604020202020204" pitchFamily="34" charset="0"/>
              </a:rPr>
              <a:t>N = aperture F-number</a:t>
            </a:r>
            <a:br>
              <a:rPr lang="en-GB" sz="1600" b="0" i="0" u="none" strike="noStrike" dirty="0">
                <a:effectLst/>
                <a:cs typeface="Arial" panose="020B0604020202020204" pitchFamily="34" charset="0"/>
              </a:rPr>
            </a:br>
            <a:r>
              <a:rPr lang="en-GB" sz="1600" b="0" i="0" u="none" strike="noStrike" dirty="0">
                <a:effectLst/>
                <a:cs typeface="Arial" panose="020B0604020202020204" pitchFamily="34" charset="0"/>
              </a:rPr>
              <a:t>C = circle of confusion </a:t>
            </a:r>
            <a:r>
              <a:rPr lang="en-GB" sz="1200" b="0" i="0" u="none" strike="noStrike" dirty="0">
                <a:effectLst/>
                <a:cs typeface="Arial" panose="020B0604020202020204" pitchFamily="34" charset="0"/>
              </a:rPr>
              <a:t>[</a:t>
            </a:r>
            <a:r>
              <a:rPr lang="en-GB" sz="1200" b="0" i="0" u="none" strike="noStrike" dirty="0">
                <a:effectLst/>
                <a:latin typeface="Arial" panose="020B0604020202020204" pitchFamily="34" charset="0"/>
              </a:rPr>
              <a:t>an optical spot caused by a cone of light rays from a lens not coming to a perfect focus when imaging a point source **]</a:t>
            </a:r>
            <a:br>
              <a:rPr lang="en-GB" sz="1600" b="0" i="0" u="none" strike="noStrike" dirty="0">
                <a:effectLst/>
                <a:cs typeface="Arial" panose="020B0604020202020204" pitchFamily="34" charset="0"/>
              </a:rPr>
            </a:br>
            <a:r>
              <a:rPr lang="en-GB" sz="1600" b="0" i="0" u="none" strike="noStrike" dirty="0">
                <a:effectLst/>
                <a:cs typeface="Arial" panose="020B0604020202020204" pitchFamily="34" charset="0"/>
              </a:rPr>
              <a:t>u = distance to subject</a:t>
            </a:r>
            <a:br>
              <a:rPr lang="en-GB" sz="1600" b="0" i="0" u="none" strike="noStrike" dirty="0">
                <a:effectLst/>
                <a:cs typeface="Arial" panose="020B0604020202020204" pitchFamily="34" charset="0"/>
              </a:rPr>
            </a:br>
            <a:r>
              <a:rPr lang="en-GB" sz="1600" b="0" i="0" u="none" strike="noStrike" dirty="0">
                <a:effectLst/>
                <a:cs typeface="Arial" panose="020B0604020202020204" pitchFamily="34" charset="0"/>
              </a:rPr>
              <a:t>f = focal length</a:t>
            </a:r>
          </a:p>
          <a:p>
            <a:pPr algn="l" fontAlgn="base"/>
            <a:endParaRPr lang="en-GB" sz="1600" dirty="0">
              <a:cs typeface="Arial" panose="020B0604020202020204" pitchFamily="34" charset="0"/>
            </a:endParaRPr>
          </a:p>
          <a:p>
            <a:pPr algn="l" fontAlgn="base"/>
            <a:r>
              <a:rPr lang="en-GB" sz="1600" b="0" i="0" u="none" strike="noStrike" dirty="0">
                <a:effectLst/>
                <a:cs typeface="Arial" panose="020B0604020202020204" pitchFamily="34" charset="0"/>
              </a:rPr>
              <a:t>(** see John’s presentation material from previous workshop).</a:t>
            </a:r>
          </a:p>
          <a:p>
            <a:pPr algn="l" fontAlgn="base"/>
            <a:endParaRPr kumimoji="0" lang="en-GB" altLang="en-US" sz="2000" cap="none" normalizeH="0" baseline="0" dirty="0">
              <a:ln>
                <a:noFill/>
              </a:ln>
              <a:solidFill>
                <a:srgbClr val="3B4045"/>
              </a:solidFill>
              <a:cs typeface="Arial" panose="020B0604020202020204" pitchFamily="34" charset="0"/>
            </a:endParaRPr>
          </a:p>
          <a:p>
            <a:pPr algn="l" fontAlgn="base"/>
            <a:endParaRPr lang="en-GB" altLang="en-US" sz="2000" b="0" i="0" u="none" strike="noStrike" dirty="0">
              <a:solidFill>
                <a:srgbClr val="3B4045"/>
              </a:solidFill>
              <a:effectLst/>
              <a:cs typeface="Arial" panose="020B0604020202020204" pitchFamily="34" charset="0"/>
            </a:endParaRPr>
          </a:p>
          <a:p>
            <a:pPr algn="l" fontAlgn="base"/>
            <a:endParaRPr kumimoji="0" lang="en-US" altLang="en-US" sz="2000" b="0" i="0" u="none" strike="noStrike" cap="none" normalizeH="0" baseline="0" dirty="0">
              <a:ln>
                <a:noFill/>
              </a:ln>
              <a:solidFill>
                <a:schemeClr val="tx1"/>
              </a:solidFill>
              <a:effectLst/>
              <a:cs typeface="Arial" panose="020B0604020202020204" pitchFamily="34" charset="0"/>
            </a:endParaRPr>
          </a:p>
        </p:txBody>
      </p:sp>
      <p:sp>
        <p:nvSpPr>
          <p:cNvPr id="5" name="AutoShape 3" descr="{\displaystyle {\text{DOF}}\approx {\frac {2u^{2}Nc}{f^{2}}}}">
            <a:extLst>
              <a:ext uri="{FF2B5EF4-FFF2-40B4-BE49-F238E27FC236}">
                <a16:creationId xmlns:a16="http://schemas.microsoft.com/office/drawing/2014/main" id="{E4105DB1-53A8-6046-872A-F0783D568535}"/>
              </a:ext>
            </a:extLst>
          </p:cNvPr>
          <p:cNvSpPr>
            <a:spLocks noChangeAspect="1" noChangeArrowheads="1"/>
          </p:cNvSpPr>
          <p:nvPr/>
        </p:nvSpPr>
        <p:spPr bwMode="auto">
          <a:xfrm>
            <a:off x="85725"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displaystyle {\text{DOF}}\approx {\frac {2u^{2}Nc}{f^{2}}}}">
            <a:extLst>
              <a:ext uri="{FF2B5EF4-FFF2-40B4-BE49-F238E27FC236}">
                <a16:creationId xmlns:a16="http://schemas.microsoft.com/office/drawing/2014/main" id="{0ABD968B-2FFA-8647-8A5B-33DFB824915A}"/>
              </a:ext>
            </a:extLst>
          </p:cNvPr>
          <p:cNvSpPr>
            <a:spLocks noChangeAspect="1" noChangeArrowheads="1"/>
          </p:cNvSpPr>
          <p:nvPr/>
        </p:nvSpPr>
        <p:spPr bwMode="auto">
          <a:xfrm>
            <a:off x="171450" y="147266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2423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B7C4-FCB8-1741-92ED-A82D904A4329}"/>
              </a:ext>
            </a:extLst>
          </p:cNvPr>
          <p:cNvSpPr>
            <a:spLocks noGrp="1"/>
          </p:cNvSpPr>
          <p:nvPr>
            <p:ph type="ctrTitle"/>
          </p:nvPr>
        </p:nvSpPr>
        <p:spPr>
          <a:xfrm>
            <a:off x="1324303" y="532931"/>
            <a:ext cx="9144000" cy="904145"/>
          </a:xfrm>
        </p:spPr>
        <p:txBody>
          <a:bodyPr>
            <a:normAutofit/>
          </a:bodyPr>
          <a:lstStyle/>
          <a:p>
            <a:r>
              <a:rPr lang="en-US" sz="2400" b="1" u="sng" dirty="0">
                <a:latin typeface="Arial" panose="020B0604020202020204" pitchFamily="34" charset="0"/>
                <a:cs typeface="Arial" panose="020B0604020202020204" pitchFamily="34" charset="0"/>
              </a:rPr>
              <a:t>Focus Bracketing</a:t>
            </a:r>
          </a:p>
        </p:txBody>
      </p:sp>
      <p:sp>
        <p:nvSpPr>
          <p:cNvPr id="3" name="TextBox 2">
            <a:extLst>
              <a:ext uri="{FF2B5EF4-FFF2-40B4-BE49-F238E27FC236}">
                <a16:creationId xmlns:a16="http://schemas.microsoft.com/office/drawing/2014/main" id="{6F1645EA-5171-4646-A85B-580B88DAB8CE}"/>
              </a:ext>
            </a:extLst>
          </p:cNvPr>
          <p:cNvSpPr txBox="1"/>
          <p:nvPr/>
        </p:nvSpPr>
        <p:spPr>
          <a:xfrm>
            <a:off x="767255" y="1912883"/>
            <a:ext cx="10636469"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Focus bracketing is the general term for </a:t>
            </a:r>
            <a:r>
              <a:rPr lang="en-GB" sz="2000" b="0" i="0" u="none" strike="noStrike" dirty="0">
                <a:solidFill>
                  <a:srgbClr val="323232"/>
                </a:solidFill>
                <a:effectLst/>
                <a:latin typeface="Arial" panose="020B0604020202020204" pitchFamily="34" charset="0"/>
                <a:cs typeface="Arial" panose="020B0604020202020204" pitchFamily="34" charset="0"/>
              </a:rPr>
              <a:t>a shooting method where you take multiple shots at slightly different focus distances ('bracketing') and then blend or 'stack' them into a single image so that more of a subject or scene is in focus. You can combine your images using editing software (Photoshop or camera-specific software such as Digital Photo Professional for Canon), or (</a:t>
            </a:r>
            <a:r>
              <a:rPr lang="en-GB" sz="2000" b="1" i="0" u="none" strike="noStrike" dirty="0">
                <a:solidFill>
                  <a:srgbClr val="323232"/>
                </a:solidFill>
                <a:effectLst/>
                <a:latin typeface="Arial" panose="020B0604020202020204" pitchFamily="34" charset="0"/>
                <a:cs typeface="Arial" panose="020B0604020202020204" pitchFamily="34" charset="0"/>
              </a:rPr>
              <a:t>in some cameras</a:t>
            </a:r>
            <a:r>
              <a:rPr lang="en-GB" sz="2000" b="0" i="0" u="none" strike="noStrike" dirty="0">
                <a:solidFill>
                  <a:srgbClr val="323232"/>
                </a:solidFill>
                <a:effectLst/>
                <a:latin typeface="Arial" panose="020B0604020202020204" pitchFamily="34" charset="0"/>
                <a:cs typeface="Arial" panose="020B0604020202020204" pitchFamily="34" charset="0"/>
              </a:rPr>
              <a:t>) using the in-camera focus stacking tool.</a:t>
            </a:r>
          </a:p>
          <a:p>
            <a:endParaRPr lang="en-GB" sz="2000" dirty="0">
              <a:solidFill>
                <a:srgbClr val="323232"/>
              </a:solidFill>
              <a:latin typeface="Arial" panose="020B0604020202020204" pitchFamily="34" charset="0"/>
              <a:cs typeface="Arial" panose="020B0604020202020204" pitchFamily="34" charset="0"/>
            </a:endParaRPr>
          </a:p>
          <a:p>
            <a:endParaRPr lang="en-GB" sz="2000" dirty="0">
              <a:solidFill>
                <a:srgbClr val="323232"/>
              </a:solidFill>
              <a:latin typeface="Arial" panose="020B0604020202020204" pitchFamily="34" charset="0"/>
              <a:cs typeface="Arial" panose="020B0604020202020204" pitchFamily="34" charset="0"/>
            </a:endParaRPr>
          </a:p>
          <a:p>
            <a:endParaRPr lang="en-GB" sz="2000" dirty="0">
              <a:solidFill>
                <a:srgbClr val="323232"/>
              </a:solidFill>
              <a:latin typeface="Arial" panose="020B0604020202020204" pitchFamily="34" charset="0"/>
              <a:cs typeface="Arial" panose="020B0604020202020204" pitchFamily="34" charset="0"/>
            </a:endParaRPr>
          </a:p>
          <a:p>
            <a:r>
              <a:rPr lang="en-GB" sz="2000" dirty="0">
                <a:solidFill>
                  <a:srgbClr val="323232"/>
                </a:solidFill>
                <a:latin typeface="Arial" panose="020B0604020202020204" pitchFamily="34" charset="0"/>
                <a:cs typeface="Arial" panose="020B0604020202020204" pitchFamily="34" charset="0"/>
              </a:rPr>
              <a:t>Let’s look at the system used by Canon first: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3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DEAB5B4-5BA3-BA45-9882-6D168E00F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585" y="293129"/>
            <a:ext cx="381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94DAC19-D731-594A-A451-C07187E05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416" y="293129"/>
            <a:ext cx="381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3EA6AFF-213B-2748-8FA0-A25A206E6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585" y="3518243"/>
            <a:ext cx="381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DBCD95B-74B2-3B4F-B70D-4D4E7A916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415" y="3429000"/>
            <a:ext cx="381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FF8FE5-6A91-E64C-9498-B3A12D233253}"/>
              </a:ext>
            </a:extLst>
          </p:cNvPr>
          <p:cNvSpPr txBox="1"/>
          <p:nvPr/>
        </p:nvSpPr>
        <p:spPr>
          <a:xfrm>
            <a:off x="304800" y="293129"/>
            <a:ext cx="462455" cy="369332"/>
          </a:xfrm>
          <a:prstGeom prst="rect">
            <a:avLst/>
          </a:prstGeom>
          <a:noFill/>
        </p:spPr>
        <p:txBody>
          <a:bodyPr wrap="square" rtlCol="0">
            <a:spAutoFit/>
          </a:bodyPr>
          <a:lstStyle/>
          <a:p>
            <a:r>
              <a:rPr lang="en-US" dirty="0"/>
              <a:t>1.</a:t>
            </a:r>
          </a:p>
        </p:txBody>
      </p:sp>
      <p:sp>
        <p:nvSpPr>
          <p:cNvPr id="8" name="TextBox 7">
            <a:extLst>
              <a:ext uri="{FF2B5EF4-FFF2-40B4-BE49-F238E27FC236}">
                <a16:creationId xmlns:a16="http://schemas.microsoft.com/office/drawing/2014/main" id="{428B8F4E-4C6C-FC4A-BA4B-413761BC4079}"/>
              </a:ext>
            </a:extLst>
          </p:cNvPr>
          <p:cNvSpPr txBox="1"/>
          <p:nvPr/>
        </p:nvSpPr>
        <p:spPr>
          <a:xfrm>
            <a:off x="6011917" y="293129"/>
            <a:ext cx="420414" cy="369332"/>
          </a:xfrm>
          <a:prstGeom prst="rect">
            <a:avLst/>
          </a:prstGeom>
          <a:noFill/>
        </p:spPr>
        <p:txBody>
          <a:bodyPr wrap="square" rtlCol="0">
            <a:spAutoFit/>
          </a:bodyPr>
          <a:lstStyle/>
          <a:p>
            <a:r>
              <a:rPr lang="en-US" dirty="0"/>
              <a:t>2.</a:t>
            </a:r>
          </a:p>
        </p:txBody>
      </p:sp>
      <p:sp>
        <p:nvSpPr>
          <p:cNvPr id="9" name="TextBox 8">
            <a:extLst>
              <a:ext uri="{FF2B5EF4-FFF2-40B4-BE49-F238E27FC236}">
                <a16:creationId xmlns:a16="http://schemas.microsoft.com/office/drawing/2014/main" id="{CDE607CD-8F09-A14E-936E-50721FA90A8A}"/>
              </a:ext>
            </a:extLst>
          </p:cNvPr>
          <p:cNvSpPr txBox="1"/>
          <p:nvPr/>
        </p:nvSpPr>
        <p:spPr>
          <a:xfrm>
            <a:off x="304800" y="3518243"/>
            <a:ext cx="536028" cy="381095"/>
          </a:xfrm>
          <a:prstGeom prst="rect">
            <a:avLst/>
          </a:prstGeom>
          <a:noFill/>
        </p:spPr>
        <p:txBody>
          <a:bodyPr wrap="square" rtlCol="0">
            <a:spAutoFit/>
          </a:bodyPr>
          <a:lstStyle/>
          <a:p>
            <a:r>
              <a:rPr lang="en-US" dirty="0"/>
              <a:t>3.</a:t>
            </a:r>
          </a:p>
        </p:txBody>
      </p:sp>
      <p:sp>
        <p:nvSpPr>
          <p:cNvPr id="10" name="TextBox 9">
            <a:extLst>
              <a:ext uri="{FF2B5EF4-FFF2-40B4-BE49-F238E27FC236}">
                <a16:creationId xmlns:a16="http://schemas.microsoft.com/office/drawing/2014/main" id="{29B9401A-E60C-6C4D-A4EB-964F661890B3}"/>
              </a:ext>
            </a:extLst>
          </p:cNvPr>
          <p:cNvSpPr txBox="1"/>
          <p:nvPr/>
        </p:nvSpPr>
        <p:spPr>
          <a:xfrm>
            <a:off x="6011917" y="3518243"/>
            <a:ext cx="420414"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49673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DEAF8AA-9346-0949-B599-3A4688E74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925" y="582449"/>
            <a:ext cx="381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B565B4-2432-D14A-B156-7AEB6F3B59AC}"/>
              </a:ext>
            </a:extLst>
          </p:cNvPr>
          <p:cNvSpPr txBox="1"/>
          <p:nvPr/>
        </p:nvSpPr>
        <p:spPr>
          <a:xfrm>
            <a:off x="1573925" y="3281855"/>
            <a:ext cx="3810000" cy="1107996"/>
          </a:xfrm>
          <a:prstGeom prst="rect">
            <a:avLst/>
          </a:prstGeom>
          <a:noFill/>
        </p:spPr>
        <p:txBody>
          <a:bodyPr wrap="square" rtlCol="0">
            <a:spAutoFit/>
          </a:bodyPr>
          <a:lstStyle/>
          <a:p>
            <a:r>
              <a:rPr lang="en-GB" sz="1200" b="0" i="0" u="none" strike="noStrike" dirty="0">
                <a:solidFill>
                  <a:srgbClr val="333333"/>
                </a:solidFill>
                <a:effectLst/>
              </a:rPr>
              <a:t>Selecting [Enable] suppresses changes in image brightness during focus bracketing by compensating for differences between the displayed and actual aperture value (effective f-number), which varies by focal position.</a:t>
            </a:r>
          </a:p>
          <a:p>
            <a:endParaRPr lang="en-US" dirty="0"/>
          </a:p>
        </p:txBody>
      </p:sp>
      <p:pic>
        <p:nvPicPr>
          <p:cNvPr id="3076" name="Picture 4">
            <a:extLst>
              <a:ext uri="{FF2B5EF4-FFF2-40B4-BE49-F238E27FC236}">
                <a16:creationId xmlns:a16="http://schemas.microsoft.com/office/drawing/2014/main" id="{76B048FE-6D66-1D4D-A53D-D49F16FAD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077" y="582449"/>
            <a:ext cx="381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CBA9F5-A990-A24A-8C3C-A5124B7C5A69}"/>
              </a:ext>
            </a:extLst>
          </p:cNvPr>
          <p:cNvSpPr txBox="1"/>
          <p:nvPr/>
        </p:nvSpPr>
        <p:spPr>
          <a:xfrm>
            <a:off x="6808075" y="3273887"/>
            <a:ext cx="3810000" cy="923330"/>
          </a:xfrm>
          <a:prstGeom prst="rect">
            <a:avLst/>
          </a:prstGeom>
          <a:noFill/>
        </p:spPr>
        <p:txBody>
          <a:bodyPr wrap="square" rtlCol="0">
            <a:spAutoFit/>
          </a:bodyPr>
          <a:lstStyle/>
          <a:p>
            <a:r>
              <a:rPr lang="en-GB" sz="1200" b="0" i="0" u="none" strike="noStrike" dirty="0">
                <a:solidFill>
                  <a:srgbClr val="333333"/>
                </a:solidFill>
                <a:effectLst/>
              </a:rPr>
              <a:t>Select [Enable] for in-camera depth compositing. Both the depth-composited image [as a JPEG] and the source images are saved.</a:t>
            </a:r>
          </a:p>
          <a:p>
            <a:endParaRPr lang="en-US" dirty="0"/>
          </a:p>
        </p:txBody>
      </p:sp>
      <p:sp>
        <p:nvSpPr>
          <p:cNvPr id="7" name="TextBox 6">
            <a:extLst>
              <a:ext uri="{FF2B5EF4-FFF2-40B4-BE49-F238E27FC236}">
                <a16:creationId xmlns:a16="http://schemas.microsoft.com/office/drawing/2014/main" id="{4E638766-473E-1D4F-9D51-0DD2DBD70FB5}"/>
              </a:ext>
            </a:extLst>
          </p:cNvPr>
          <p:cNvSpPr txBox="1"/>
          <p:nvPr/>
        </p:nvSpPr>
        <p:spPr>
          <a:xfrm>
            <a:off x="588579" y="582449"/>
            <a:ext cx="359394" cy="369332"/>
          </a:xfrm>
          <a:prstGeom prst="rect">
            <a:avLst/>
          </a:prstGeom>
          <a:noFill/>
        </p:spPr>
        <p:txBody>
          <a:bodyPr wrap="none" rtlCol="0">
            <a:spAutoFit/>
          </a:bodyPr>
          <a:lstStyle/>
          <a:p>
            <a:r>
              <a:rPr lang="en-US" dirty="0"/>
              <a:t>5.</a:t>
            </a:r>
          </a:p>
        </p:txBody>
      </p:sp>
      <p:sp>
        <p:nvSpPr>
          <p:cNvPr id="8" name="TextBox 7">
            <a:extLst>
              <a:ext uri="{FF2B5EF4-FFF2-40B4-BE49-F238E27FC236}">
                <a16:creationId xmlns:a16="http://schemas.microsoft.com/office/drawing/2014/main" id="{2A817ABF-895D-0243-A0C6-6737341865F4}"/>
              </a:ext>
            </a:extLst>
          </p:cNvPr>
          <p:cNvSpPr txBox="1"/>
          <p:nvPr/>
        </p:nvSpPr>
        <p:spPr>
          <a:xfrm>
            <a:off x="6096000" y="582449"/>
            <a:ext cx="359394" cy="369332"/>
          </a:xfrm>
          <a:prstGeom prst="rect">
            <a:avLst/>
          </a:prstGeom>
          <a:noFill/>
        </p:spPr>
        <p:txBody>
          <a:bodyPr wrap="none" rtlCol="0">
            <a:spAutoFit/>
          </a:bodyPr>
          <a:lstStyle/>
          <a:p>
            <a:r>
              <a:rPr lang="en-US" dirty="0"/>
              <a:t>6.</a:t>
            </a:r>
          </a:p>
        </p:txBody>
      </p:sp>
      <p:sp>
        <p:nvSpPr>
          <p:cNvPr id="9" name="TextBox 8">
            <a:extLst>
              <a:ext uri="{FF2B5EF4-FFF2-40B4-BE49-F238E27FC236}">
                <a16:creationId xmlns:a16="http://schemas.microsoft.com/office/drawing/2014/main" id="{33D86B8F-F750-2346-BFAE-963839429215}"/>
              </a:ext>
            </a:extLst>
          </p:cNvPr>
          <p:cNvSpPr txBox="1"/>
          <p:nvPr/>
        </p:nvSpPr>
        <p:spPr>
          <a:xfrm>
            <a:off x="1650124" y="5087007"/>
            <a:ext cx="9175531" cy="923330"/>
          </a:xfrm>
          <a:prstGeom prst="rect">
            <a:avLst/>
          </a:prstGeom>
          <a:noFill/>
        </p:spPr>
        <p:txBody>
          <a:bodyPr wrap="square" rtlCol="0">
            <a:spAutoFit/>
          </a:bodyPr>
          <a:lstStyle/>
          <a:p>
            <a:r>
              <a:rPr lang="en-US" dirty="0"/>
              <a:t>NOTE that this system is very clever as it gives us one menu item for both bracketing and stacking! ALSO NOTE that Olympus have had in-camera stacking for a very long time and were the first to provide it!</a:t>
            </a:r>
          </a:p>
        </p:txBody>
      </p:sp>
    </p:spTree>
    <p:extLst>
      <p:ext uri="{BB962C8B-B14F-4D97-AF65-F5344CB8AC3E}">
        <p14:creationId xmlns:p14="http://schemas.microsoft.com/office/powerpoint/2010/main" val="17984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B7C4-FCB8-1741-92ED-A82D904A4329}"/>
              </a:ext>
            </a:extLst>
          </p:cNvPr>
          <p:cNvSpPr>
            <a:spLocks noGrp="1"/>
          </p:cNvSpPr>
          <p:nvPr>
            <p:ph type="ctrTitle"/>
          </p:nvPr>
        </p:nvSpPr>
        <p:spPr>
          <a:xfrm>
            <a:off x="924910" y="1122363"/>
            <a:ext cx="10279118" cy="2387600"/>
          </a:xfrm>
        </p:spPr>
        <p:txBody>
          <a:bodyPr>
            <a:normAutofit/>
          </a:bodyPr>
          <a:lstStyle/>
          <a:p>
            <a:r>
              <a:rPr lang="en-US" sz="3600" dirty="0">
                <a:latin typeface="+mn-lt"/>
              </a:rPr>
              <a:t>This method (Canon) introduces us to </a:t>
            </a:r>
            <a:r>
              <a:rPr lang="en-US" sz="3600" b="1" dirty="0">
                <a:latin typeface="+mn-lt"/>
              </a:rPr>
              <a:t>Focus Stacking</a:t>
            </a:r>
          </a:p>
        </p:txBody>
      </p:sp>
    </p:spTree>
    <p:extLst>
      <p:ext uri="{BB962C8B-B14F-4D97-AF65-F5344CB8AC3E}">
        <p14:creationId xmlns:p14="http://schemas.microsoft.com/office/powerpoint/2010/main" val="390466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B7C4-FCB8-1741-92ED-A82D904A4329}"/>
              </a:ext>
            </a:extLst>
          </p:cNvPr>
          <p:cNvSpPr>
            <a:spLocks noGrp="1"/>
          </p:cNvSpPr>
          <p:nvPr>
            <p:ph type="ctrTitle"/>
          </p:nvPr>
        </p:nvSpPr>
        <p:spPr>
          <a:xfrm>
            <a:off x="1429407" y="617866"/>
            <a:ext cx="9144000" cy="517251"/>
          </a:xfrm>
        </p:spPr>
        <p:txBody>
          <a:bodyPr>
            <a:normAutofit/>
          </a:bodyPr>
          <a:lstStyle/>
          <a:p>
            <a:r>
              <a:rPr lang="en-US" sz="2400" b="1" u="sng" dirty="0">
                <a:latin typeface="Arial" panose="020B0604020202020204" pitchFamily="34" charset="0"/>
                <a:cs typeface="Arial" panose="020B0604020202020204" pitchFamily="34" charset="0"/>
              </a:rPr>
              <a:t>Focus Stacking</a:t>
            </a:r>
          </a:p>
        </p:txBody>
      </p:sp>
      <p:sp>
        <p:nvSpPr>
          <p:cNvPr id="3" name="TextBox 2">
            <a:extLst>
              <a:ext uri="{FF2B5EF4-FFF2-40B4-BE49-F238E27FC236}">
                <a16:creationId xmlns:a16="http://schemas.microsoft.com/office/drawing/2014/main" id="{ACF7E586-60D8-CE42-8395-93E0A7453DBA}"/>
              </a:ext>
            </a:extLst>
          </p:cNvPr>
          <p:cNvSpPr txBox="1"/>
          <p:nvPr/>
        </p:nvSpPr>
        <p:spPr>
          <a:xfrm>
            <a:off x="662152" y="1608083"/>
            <a:ext cx="10783614" cy="4093428"/>
          </a:xfrm>
          <a:prstGeom prst="rect">
            <a:avLst/>
          </a:prstGeom>
          <a:noFill/>
        </p:spPr>
        <p:txBody>
          <a:bodyPr wrap="square" rtlCol="0">
            <a:spAutoFit/>
          </a:bodyPr>
          <a:lstStyle/>
          <a:p>
            <a:r>
              <a:rPr lang="en-GB" sz="2000" b="0" i="0" u="none" strike="noStrike" dirty="0">
                <a:solidFill>
                  <a:srgbClr val="222222"/>
                </a:solidFill>
                <a:effectLst/>
                <a:latin typeface="Arial" panose="020B0604020202020204" pitchFamily="34" charset="0"/>
                <a:cs typeface="Arial" panose="020B0604020202020204" pitchFamily="34" charset="0"/>
              </a:rPr>
              <a:t>Focus stacking is a technique designed to achieve a deep depth of field by blending (or </a:t>
            </a:r>
            <a:r>
              <a:rPr lang="en-GB" sz="2000" b="0" i="1" u="none" strike="noStrike" dirty="0">
                <a:solidFill>
                  <a:srgbClr val="222222"/>
                </a:solidFill>
                <a:effectLst/>
                <a:latin typeface="Arial" panose="020B0604020202020204" pitchFamily="34" charset="0"/>
                <a:cs typeface="Arial" panose="020B0604020202020204" pitchFamily="34" charset="0"/>
              </a:rPr>
              <a:t>stacking</a:t>
            </a:r>
            <a:r>
              <a:rPr lang="en-GB" sz="2000" b="0" i="0" u="none" strike="noStrike" dirty="0">
                <a:solidFill>
                  <a:srgbClr val="222222"/>
                </a:solidFill>
                <a:effectLst/>
                <a:latin typeface="Arial" panose="020B0604020202020204" pitchFamily="34" charset="0"/>
                <a:cs typeface="Arial" panose="020B0604020202020204" pitchFamily="34" charset="0"/>
              </a:rPr>
              <a:t>) several images together. Each stacked shot is focused on a different spot, so the combined depth of field is deeper than the depth of field produced by any of the individual images.</a:t>
            </a:r>
          </a:p>
          <a:p>
            <a:endParaRPr lang="en-GB" sz="2000" dirty="0">
              <a:solidFill>
                <a:srgbClr val="222222"/>
              </a:solidFill>
              <a:latin typeface="Arial" panose="020B0604020202020204" pitchFamily="34" charset="0"/>
              <a:cs typeface="Arial" panose="020B0604020202020204" pitchFamily="34" charset="0"/>
            </a:endParaRPr>
          </a:p>
          <a:p>
            <a:endParaRPr lang="en-GB" sz="2000" dirty="0">
              <a:solidFill>
                <a:srgbClr val="222222"/>
              </a:solidFill>
              <a:latin typeface="Arial" panose="020B0604020202020204" pitchFamily="34" charset="0"/>
              <a:cs typeface="Arial" panose="020B0604020202020204" pitchFamily="34" charset="0"/>
            </a:endParaRPr>
          </a:p>
          <a:p>
            <a:r>
              <a:rPr lang="en-GB" sz="2000" dirty="0">
                <a:solidFill>
                  <a:srgbClr val="222222"/>
                </a:solidFill>
                <a:latin typeface="Arial" panose="020B0604020202020204" pitchFamily="34" charset="0"/>
                <a:cs typeface="Arial" panose="020B0604020202020204" pitchFamily="34" charset="0"/>
              </a:rPr>
              <a:t>In both the Canon and Olympus method (and, now, probably others) the in-camera processing gives us a combined (stacked) JPEG image and all others in the bracketing sequence available for combining in computer software such as Photoshop.</a:t>
            </a:r>
          </a:p>
          <a:p>
            <a:endParaRPr lang="en-GB" sz="2000" dirty="0">
              <a:solidFill>
                <a:srgbClr val="222222"/>
              </a:solidFill>
              <a:latin typeface="Arial" panose="020B0604020202020204" pitchFamily="34" charset="0"/>
              <a:cs typeface="Arial" panose="020B0604020202020204" pitchFamily="34" charset="0"/>
            </a:endParaRPr>
          </a:p>
          <a:p>
            <a:endParaRPr lang="en-GB" sz="2000" dirty="0">
              <a:solidFill>
                <a:srgbClr val="222222"/>
              </a:solidFill>
              <a:latin typeface="Arial" panose="020B0604020202020204" pitchFamily="34" charset="0"/>
              <a:cs typeface="Arial" panose="020B0604020202020204" pitchFamily="34" charset="0"/>
            </a:endParaRPr>
          </a:p>
          <a:p>
            <a:r>
              <a:rPr lang="en-GB" sz="2000" dirty="0">
                <a:solidFill>
                  <a:srgbClr val="222222"/>
                </a:solidFill>
                <a:latin typeface="Arial" panose="020B0604020202020204" pitchFamily="34" charset="0"/>
                <a:cs typeface="Arial" panose="020B0604020202020204" pitchFamily="34" charset="0"/>
              </a:rPr>
              <a:t>NOTE: In the Olympus system there are 2 entirely separate menu items – Focus Bracketing and Focus Stacking as shown in following slide: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385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1530</Words>
  <Application>Microsoft Macintosh PowerPoint</Application>
  <PresentationFormat>Widescreen</PresentationFormat>
  <Paragraphs>97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Helvetica Neue</vt:lpstr>
      <vt:lpstr>Office Theme</vt:lpstr>
      <vt:lpstr>Focus Bracketing, Stacking and Breathing</vt:lpstr>
      <vt:lpstr>Introduction</vt:lpstr>
      <vt:lpstr>Introduction (cont’d)</vt:lpstr>
      <vt:lpstr>Depth of Field</vt:lpstr>
      <vt:lpstr>Focus Bracketing</vt:lpstr>
      <vt:lpstr>PowerPoint Presentation</vt:lpstr>
      <vt:lpstr>PowerPoint Presentation</vt:lpstr>
      <vt:lpstr>This method (Canon) introduces us to Focus Stacking</vt:lpstr>
      <vt:lpstr>Focus Stacking</vt:lpstr>
      <vt:lpstr>PowerPoint Presentation</vt:lpstr>
      <vt:lpstr>PowerPoint Presentation</vt:lpstr>
      <vt:lpstr>Focus Breathing</vt:lpstr>
      <vt:lpstr>PowerPoint Presentation</vt:lpstr>
      <vt:lpstr>So how does one eliminate, or at least reduce, focus breathing artifacts from photos?   The simple answer is to upgrade to or buy a lens that does not exhibit focus breathing since it’s a property of the lens and not actually how you use it. But you can still try reducing it by using your existing lens in certain ways.   Since the focus breathing is most pronounced in a lens for two photos taken at extreme focal distances (one focusing at infinity and one focusing on the minimum focus distance) you can try reducing this distance and take photos in which the subjects are at almost the same distance from the lens so that you do not have to change (or at least minimize the change in) the focus as much between the shots.  Most lenses manufactured for photography, including higher-end ones, do not clearly state if the lens suffers from focus breathing, so it becomes difficult to shop for lenses and do a side-by-side comparison if it is an optical issue that is important to your particular photography work. If the focus breathing magnitude is not mentioned for a lens or a lens combination you wish to compare then you can look at the maximum magnification factor (mostly denoted as 0.15x, 0.25x, 0.38x, 0.71x, etc). The higher the magnification factor the less focus breathing the lens suffers from. </vt:lpstr>
      <vt:lpstr>Following the lively debate we had at the workshop on Wednesday after the Focus Bracketing/Stacking presentation I’ve had a chance to look at the detailed settings – especially the “increments” setting – as this was the subject of many questions!   There is no definitive answer to this by any camera manufacturer so it’s (as we concluded) use trial and error as it depends on the situation you’re trying to capture, the lens, the subject, the first focus point, etc, etc.  The best I can offer is this YouTube video based on Canon cameras (but it’s basically the same for most others):  https://www.youtube.com/watch?v=xGCpnLGhnsM   ENJOY!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Bracketing, Stacking and Breathing</dc:title>
  <dc:creator>Steve</dc:creator>
  <cp:lastModifiedBy>Steve</cp:lastModifiedBy>
  <cp:revision>11</cp:revision>
  <dcterms:created xsi:type="dcterms:W3CDTF">2024-11-20T13:04:19Z</dcterms:created>
  <dcterms:modified xsi:type="dcterms:W3CDTF">2024-11-22T12:56:23Z</dcterms:modified>
</cp:coreProperties>
</file>